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null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null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null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null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null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null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null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null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null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null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null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null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null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null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  <a:endParaRPr lang="cs-CZ" smtClean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null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  <a:endParaRPr lang="cs-CZ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73E6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11555784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92238" y="1773139"/>
            <a:ext cx="9445526" cy="3744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25"/>
              </a:lnSpc>
            </a:pPr>
            <a:r>
              <a:rPr lang="en-US" sz="7685">
                <a:solidFill>
                  <a:srgbClr val="1B1B27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Enhancing Information Security</a:t>
            </a:r>
            <a:endParaRPr lang="en-US" sz="7685">
              <a:solidFill>
                <a:srgbClr val="1B1B27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92238" y="5838081"/>
            <a:ext cx="944552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2185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Proactive detection, vulnerability remediation, and systematic risk management</a:t>
            </a:r>
            <a:endParaRPr lang="en-US" sz="2185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2238" y="7064276"/>
            <a:ext cx="9445526" cy="1328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2185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Presented by Minahil Azaz &amp; Syeda Um e Farwa </a:t>
            </a:r>
            <a:endParaRPr lang="en-US" sz="2185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  <a:p>
            <a:pPr algn="l">
              <a:lnSpc>
                <a:spcPts val="3560"/>
              </a:lnSpc>
            </a:pPr>
            <a:r>
              <a:rPr lang="en-US" sz="2185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Email: minahilazaz45@gmail.com &amp; umahfarwa@gmail.com</a:t>
            </a:r>
            <a:endParaRPr lang="en-US" sz="2185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  <a:p>
            <a:pPr algn="l">
              <a:lnSpc>
                <a:spcPts val="3560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73E6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18288000" cy="3544044"/>
          </a:xfrm>
          <a:custGeom>
            <a:avLst/>
            <a:gdLst/>
            <a:ahLst/>
            <a:cxnLst/>
            <a:rect l="l" t="t" r="r" b="b"/>
            <a:pathLst>
              <a:path w="18288000" h="3544044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10" r="-1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92238" y="5283101"/>
            <a:ext cx="7088237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5"/>
              </a:lnSpc>
            </a:pPr>
            <a:r>
              <a:rPr lang="en-US" sz="5560">
                <a:solidFill>
                  <a:srgbClr val="1B1B27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Preliminary Results</a:t>
            </a:r>
            <a:endParaRPr lang="en-US" sz="5560">
              <a:solidFill>
                <a:srgbClr val="1B1B27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grpSp>
        <p:nvGrpSpPr>
          <p:cNvPr id="8" name="Group 8"/>
          <p:cNvGrpSpPr/>
          <p:nvPr/>
        </p:nvGrpSpPr>
        <p:grpSpPr>
          <a:xfrm rot="0">
            <a:off x="987475" y="6965602"/>
            <a:ext cx="647402" cy="647403"/>
            <a:chOff x="0" y="0"/>
            <a:chExt cx="863203" cy="863203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2DDF9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8C3DF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231404" y="7114729"/>
            <a:ext cx="159544" cy="38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0"/>
              </a:lnSpc>
            </a:pPr>
            <a:r>
              <a:rPr lang="en-US" sz="3310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1</a:t>
            </a:r>
            <a:endParaRPr lang="en-US" sz="3310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913632" y="6932265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5"/>
              </a:lnSpc>
            </a:pPr>
            <a:r>
              <a:rPr lang="en-US" sz="2750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Improved Detection</a:t>
            </a:r>
            <a:endParaRPr lang="en-US" sz="2750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913632" y="7478614"/>
            <a:ext cx="4324052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2185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ML models increased early detection rates significantly</a:t>
            </a:r>
            <a:endParaRPr lang="en-US" sz="2185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grpSp>
        <p:nvGrpSpPr>
          <p:cNvPr id="14" name="Group 14"/>
          <p:cNvGrpSpPr/>
          <p:nvPr/>
        </p:nvGrpSpPr>
        <p:grpSpPr>
          <a:xfrm rot="0">
            <a:off x="6516440" y="6965602"/>
            <a:ext cx="647403" cy="647403"/>
            <a:chOff x="0" y="0"/>
            <a:chExt cx="863203" cy="863203"/>
          </a:xfrm>
        </p:grpSpPr>
        <p:sp>
          <p:nvSpPr>
            <p:cNvPr id="15" name="Freeform 15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2DDF9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8C3D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6715720" y="7114729"/>
            <a:ext cx="248840" cy="38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0"/>
              </a:lnSpc>
            </a:pPr>
            <a:r>
              <a:rPr lang="en-US" sz="3310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2</a:t>
            </a:r>
            <a:endParaRPr lang="en-US" sz="3310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442598" y="6932265"/>
            <a:ext cx="405720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5"/>
              </a:lnSpc>
            </a:pPr>
            <a:r>
              <a:rPr lang="en-US" sz="2750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Resource Optimization</a:t>
            </a:r>
            <a:endParaRPr lang="en-US" sz="2750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442598" y="7478614"/>
            <a:ext cx="4324052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2185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AI-driven prioritization led to efficient resource allocation</a:t>
            </a:r>
            <a:endParaRPr lang="en-US" sz="2185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grpSp>
        <p:nvGrpSpPr>
          <p:cNvPr id="20" name="Group 20"/>
          <p:cNvGrpSpPr/>
          <p:nvPr/>
        </p:nvGrpSpPr>
        <p:grpSpPr>
          <a:xfrm rot="0">
            <a:off x="12045404" y="6965602"/>
            <a:ext cx="647402" cy="647403"/>
            <a:chOff x="0" y="0"/>
            <a:chExt cx="863203" cy="863203"/>
          </a:xfrm>
        </p:grpSpPr>
        <p:sp>
          <p:nvSpPr>
            <p:cNvPr id="21" name="Freeform 21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2DDF9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8C3DF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12243792" y="7114729"/>
            <a:ext cx="250478" cy="38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0"/>
              </a:lnSpc>
            </a:pPr>
            <a:r>
              <a:rPr lang="en-US" sz="3310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3</a:t>
            </a:r>
            <a:endParaRPr lang="en-US" sz="3310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971561" y="6932265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5"/>
              </a:lnSpc>
            </a:pPr>
            <a:r>
              <a:rPr lang="en-US" sz="2750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Cost Savings</a:t>
            </a:r>
            <a:endParaRPr lang="en-US" sz="2750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2971561" y="7478614"/>
            <a:ext cx="4324052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2185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Overall security costs reduced through ML implementation</a:t>
            </a:r>
            <a:endParaRPr lang="en-US" sz="2185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73E6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2707779"/>
            <a:ext cx="7088237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5"/>
              </a:lnSpc>
            </a:pPr>
            <a:r>
              <a:rPr lang="en-US" sz="5560">
                <a:solidFill>
                  <a:srgbClr val="1B1B27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Conclusion</a:t>
            </a:r>
            <a:endParaRPr lang="en-US" sz="5560">
              <a:solidFill>
                <a:srgbClr val="1B1B27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grpSp>
        <p:nvGrpSpPr>
          <p:cNvPr id="7" name="Group 7"/>
          <p:cNvGrpSpPr/>
          <p:nvPr/>
        </p:nvGrpSpPr>
        <p:grpSpPr>
          <a:xfrm rot="0">
            <a:off x="987475" y="4071342"/>
            <a:ext cx="5254973" cy="3455342"/>
            <a:chOff x="0" y="0"/>
            <a:chExt cx="7006630" cy="4607123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6993890" cy="4594479"/>
            </a:xfrm>
            <a:custGeom>
              <a:avLst/>
              <a:gdLst/>
              <a:ahLst/>
              <a:cxnLst/>
              <a:rect l="l" t="t" r="r" b="b"/>
              <a:pathLst>
                <a:path w="6993890" h="4594479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6835013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4435602"/>
                  </a:lnTo>
                  <a:cubicBezTo>
                    <a:pt x="6993890" y="4523359"/>
                    <a:pt x="6922770" y="4594352"/>
                    <a:pt x="6835013" y="4594352"/>
                  </a:cubicBezTo>
                  <a:lnTo>
                    <a:pt x="158877" y="4594352"/>
                  </a:lnTo>
                  <a:cubicBezTo>
                    <a:pt x="71120" y="4594479"/>
                    <a:pt x="0" y="4523359"/>
                    <a:pt x="0" y="4435602"/>
                  </a:cubicBezTo>
                  <a:close/>
                </a:path>
              </a:pathLst>
            </a:custGeom>
            <a:solidFill>
              <a:srgbClr val="D2DDF9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7006590" cy="4607052"/>
            </a:xfrm>
            <a:custGeom>
              <a:avLst/>
              <a:gdLst/>
              <a:ahLst/>
              <a:cxnLst/>
              <a:rect l="l" t="t" r="r" b="b"/>
              <a:pathLst>
                <a:path w="7006590" h="4607052">
                  <a:moveTo>
                    <a:pt x="0" y="165100"/>
                  </a:moveTo>
                  <a:cubicBezTo>
                    <a:pt x="0" y="73914"/>
                    <a:pt x="74041" y="0"/>
                    <a:pt x="165227" y="0"/>
                  </a:cubicBezTo>
                  <a:lnTo>
                    <a:pt x="6841363" y="0"/>
                  </a:lnTo>
                  <a:lnTo>
                    <a:pt x="6841363" y="6350"/>
                  </a:lnTo>
                  <a:lnTo>
                    <a:pt x="6841363" y="0"/>
                  </a:lnTo>
                  <a:cubicBezTo>
                    <a:pt x="6932676" y="0"/>
                    <a:pt x="7006590" y="73914"/>
                    <a:pt x="7006590" y="165100"/>
                  </a:cubicBezTo>
                  <a:lnTo>
                    <a:pt x="7000240" y="165100"/>
                  </a:lnTo>
                  <a:lnTo>
                    <a:pt x="7006590" y="165100"/>
                  </a:lnTo>
                  <a:lnTo>
                    <a:pt x="7006590" y="4441952"/>
                  </a:lnTo>
                  <a:lnTo>
                    <a:pt x="7000240" y="4441952"/>
                  </a:lnTo>
                  <a:lnTo>
                    <a:pt x="7006590" y="4441952"/>
                  </a:lnTo>
                  <a:cubicBezTo>
                    <a:pt x="7006590" y="4533138"/>
                    <a:pt x="6932549" y="4607052"/>
                    <a:pt x="6841363" y="4607052"/>
                  </a:cubicBezTo>
                  <a:lnTo>
                    <a:pt x="6841363" y="4600702"/>
                  </a:lnTo>
                  <a:lnTo>
                    <a:pt x="6841363" y="4607052"/>
                  </a:lnTo>
                  <a:lnTo>
                    <a:pt x="165227" y="4607052"/>
                  </a:lnTo>
                  <a:lnTo>
                    <a:pt x="165227" y="4600702"/>
                  </a:lnTo>
                  <a:lnTo>
                    <a:pt x="165227" y="4607052"/>
                  </a:lnTo>
                  <a:cubicBezTo>
                    <a:pt x="73914" y="4607052"/>
                    <a:pt x="0" y="4533138"/>
                    <a:pt x="0" y="44419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441952"/>
                  </a:lnTo>
                  <a:lnTo>
                    <a:pt x="6350" y="4441952"/>
                  </a:lnTo>
                  <a:lnTo>
                    <a:pt x="12700" y="4441952"/>
                  </a:lnTo>
                  <a:cubicBezTo>
                    <a:pt x="12700" y="4526153"/>
                    <a:pt x="81026" y="4594352"/>
                    <a:pt x="165227" y="4594352"/>
                  </a:cubicBezTo>
                  <a:lnTo>
                    <a:pt x="6841363" y="4594352"/>
                  </a:lnTo>
                  <a:cubicBezTo>
                    <a:pt x="6925691" y="4594352"/>
                    <a:pt x="6993890" y="4526153"/>
                    <a:pt x="6993890" y="4441952"/>
                  </a:cubicBezTo>
                  <a:lnTo>
                    <a:pt x="6993890" y="165100"/>
                  </a:lnTo>
                  <a:cubicBezTo>
                    <a:pt x="6993890" y="80899"/>
                    <a:pt x="6925564" y="12700"/>
                    <a:pt x="6841363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8C3DF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285280" y="4331048"/>
            <a:ext cx="4659362" cy="880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5"/>
              </a:lnSpc>
            </a:pPr>
            <a:r>
              <a:rPr lang="en-US" sz="2750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Proactive information security is essential:</a:t>
            </a:r>
            <a:endParaRPr lang="en-US" sz="2750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85280" y="5320307"/>
            <a:ext cx="4659362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2185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Organizations must prioritize information security to protect their assets and data.</a:t>
            </a:r>
            <a:endParaRPr lang="en-US" sz="2185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grpSp>
        <p:nvGrpSpPr>
          <p:cNvPr id="12" name="Group 12"/>
          <p:cNvGrpSpPr/>
          <p:nvPr/>
        </p:nvGrpSpPr>
        <p:grpSpPr>
          <a:xfrm rot="0">
            <a:off x="6516440" y="4071342"/>
            <a:ext cx="5254973" cy="3455342"/>
            <a:chOff x="0" y="0"/>
            <a:chExt cx="7006630" cy="4607123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6993890" cy="4594479"/>
            </a:xfrm>
            <a:custGeom>
              <a:avLst/>
              <a:gdLst/>
              <a:ahLst/>
              <a:cxnLst/>
              <a:rect l="l" t="t" r="r" b="b"/>
              <a:pathLst>
                <a:path w="6993890" h="4594479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6835013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4435602"/>
                  </a:lnTo>
                  <a:cubicBezTo>
                    <a:pt x="6993890" y="4523359"/>
                    <a:pt x="6922770" y="4594352"/>
                    <a:pt x="6835013" y="4594352"/>
                  </a:cubicBezTo>
                  <a:lnTo>
                    <a:pt x="158877" y="4594352"/>
                  </a:lnTo>
                  <a:cubicBezTo>
                    <a:pt x="71120" y="4594479"/>
                    <a:pt x="0" y="4523359"/>
                    <a:pt x="0" y="4435602"/>
                  </a:cubicBezTo>
                  <a:close/>
                </a:path>
              </a:pathLst>
            </a:custGeom>
            <a:solidFill>
              <a:srgbClr val="D2DDF9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7006590" cy="4607052"/>
            </a:xfrm>
            <a:custGeom>
              <a:avLst/>
              <a:gdLst/>
              <a:ahLst/>
              <a:cxnLst/>
              <a:rect l="l" t="t" r="r" b="b"/>
              <a:pathLst>
                <a:path w="7006590" h="4607052">
                  <a:moveTo>
                    <a:pt x="0" y="165100"/>
                  </a:moveTo>
                  <a:cubicBezTo>
                    <a:pt x="0" y="73914"/>
                    <a:pt x="74041" y="0"/>
                    <a:pt x="165227" y="0"/>
                  </a:cubicBezTo>
                  <a:lnTo>
                    <a:pt x="6841363" y="0"/>
                  </a:lnTo>
                  <a:lnTo>
                    <a:pt x="6841363" y="6350"/>
                  </a:lnTo>
                  <a:lnTo>
                    <a:pt x="6841363" y="0"/>
                  </a:lnTo>
                  <a:cubicBezTo>
                    <a:pt x="6932676" y="0"/>
                    <a:pt x="7006590" y="73914"/>
                    <a:pt x="7006590" y="165100"/>
                  </a:cubicBezTo>
                  <a:lnTo>
                    <a:pt x="7000240" y="165100"/>
                  </a:lnTo>
                  <a:lnTo>
                    <a:pt x="7006590" y="165100"/>
                  </a:lnTo>
                  <a:lnTo>
                    <a:pt x="7006590" y="4441952"/>
                  </a:lnTo>
                  <a:lnTo>
                    <a:pt x="7000240" y="4441952"/>
                  </a:lnTo>
                  <a:lnTo>
                    <a:pt x="7006590" y="4441952"/>
                  </a:lnTo>
                  <a:cubicBezTo>
                    <a:pt x="7006590" y="4533138"/>
                    <a:pt x="6932549" y="4607052"/>
                    <a:pt x="6841363" y="4607052"/>
                  </a:cubicBezTo>
                  <a:lnTo>
                    <a:pt x="6841363" y="4600702"/>
                  </a:lnTo>
                  <a:lnTo>
                    <a:pt x="6841363" y="4607052"/>
                  </a:lnTo>
                  <a:lnTo>
                    <a:pt x="165227" y="4607052"/>
                  </a:lnTo>
                  <a:lnTo>
                    <a:pt x="165227" y="4600702"/>
                  </a:lnTo>
                  <a:lnTo>
                    <a:pt x="165227" y="4607052"/>
                  </a:lnTo>
                  <a:cubicBezTo>
                    <a:pt x="73914" y="4607052"/>
                    <a:pt x="0" y="4533138"/>
                    <a:pt x="0" y="44419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441952"/>
                  </a:lnTo>
                  <a:lnTo>
                    <a:pt x="6350" y="4441952"/>
                  </a:lnTo>
                  <a:lnTo>
                    <a:pt x="12700" y="4441952"/>
                  </a:lnTo>
                  <a:cubicBezTo>
                    <a:pt x="12700" y="4526153"/>
                    <a:pt x="81026" y="4594352"/>
                    <a:pt x="165227" y="4594352"/>
                  </a:cubicBezTo>
                  <a:lnTo>
                    <a:pt x="6841363" y="4594352"/>
                  </a:lnTo>
                  <a:cubicBezTo>
                    <a:pt x="6925691" y="4594352"/>
                    <a:pt x="6993890" y="4526153"/>
                    <a:pt x="6993890" y="4441952"/>
                  </a:cubicBezTo>
                  <a:lnTo>
                    <a:pt x="6993890" y="165100"/>
                  </a:lnTo>
                  <a:cubicBezTo>
                    <a:pt x="6993890" y="80899"/>
                    <a:pt x="6925564" y="12700"/>
                    <a:pt x="6841363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8C3DF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6814245" y="4331048"/>
            <a:ext cx="4659362" cy="880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5"/>
              </a:lnSpc>
            </a:pPr>
            <a:r>
              <a:rPr lang="en-US" sz="2750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Early detection and remediation are crucial:</a:t>
            </a:r>
            <a:endParaRPr lang="en-US" sz="2750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814245" y="5320307"/>
            <a:ext cx="4659362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2185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Identifying and addressing vulnerabilities promptly reduces security risks.</a:t>
            </a:r>
            <a:endParaRPr lang="en-US" sz="2185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grpSp>
        <p:nvGrpSpPr>
          <p:cNvPr id="17" name="Group 17"/>
          <p:cNvGrpSpPr/>
          <p:nvPr/>
        </p:nvGrpSpPr>
        <p:grpSpPr>
          <a:xfrm rot="0">
            <a:off x="12045404" y="4071342"/>
            <a:ext cx="5254973" cy="3455342"/>
            <a:chOff x="0" y="0"/>
            <a:chExt cx="7006630" cy="4607123"/>
          </a:xfrm>
        </p:grpSpPr>
        <p:sp>
          <p:nvSpPr>
            <p:cNvPr id="18" name="Freeform 18"/>
            <p:cNvSpPr/>
            <p:nvPr/>
          </p:nvSpPr>
          <p:spPr>
            <a:xfrm>
              <a:off x="6350" y="6350"/>
              <a:ext cx="6993890" cy="4594479"/>
            </a:xfrm>
            <a:custGeom>
              <a:avLst/>
              <a:gdLst/>
              <a:ahLst/>
              <a:cxnLst/>
              <a:rect l="l" t="t" r="r" b="b"/>
              <a:pathLst>
                <a:path w="6993890" h="4594479">
                  <a:moveTo>
                    <a:pt x="0" y="158750"/>
                  </a:moveTo>
                  <a:cubicBezTo>
                    <a:pt x="0" y="71120"/>
                    <a:pt x="71120" y="0"/>
                    <a:pt x="158877" y="0"/>
                  </a:cubicBezTo>
                  <a:lnTo>
                    <a:pt x="6835013" y="0"/>
                  </a:lnTo>
                  <a:cubicBezTo>
                    <a:pt x="6922770" y="0"/>
                    <a:pt x="6993890" y="71120"/>
                    <a:pt x="6993890" y="158750"/>
                  </a:cubicBezTo>
                  <a:lnTo>
                    <a:pt x="6993890" y="4435602"/>
                  </a:lnTo>
                  <a:cubicBezTo>
                    <a:pt x="6993890" y="4523359"/>
                    <a:pt x="6922770" y="4594352"/>
                    <a:pt x="6835013" y="4594352"/>
                  </a:cubicBezTo>
                  <a:lnTo>
                    <a:pt x="158877" y="4594352"/>
                  </a:lnTo>
                  <a:cubicBezTo>
                    <a:pt x="71120" y="4594479"/>
                    <a:pt x="0" y="4523359"/>
                    <a:pt x="0" y="4435602"/>
                  </a:cubicBezTo>
                  <a:close/>
                </a:path>
              </a:pathLst>
            </a:custGeom>
            <a:solidFill>
              <a:srgbClr val="D2DDF9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0"/>
              <a:ext cx="7006590" cy="4607052"/>
            </a:xfrm>
            <a:custGeom>
              <a:avLst/>
              <a:gdLst/>
              <a:ahLst/>
              <a:cxnLst/>
              <a:rect l="l" t="t" r="r" b="b"/>
              <a:pathLst>
                <a:path w="7006590" h="4607052">
                  <a:moveTo>
                    <a:pt x="0" y="165100"/>
                  </a:moveTo>
                  <a:cubicBezTo>
                    <a:pt x="0" y="73914"/>
                    <a:pt x="74041" y="0"/>
                    <a:pt x="165227" y="0"/>
                  </a:cubicBezTo>
                  <a:lnTo>
                    <a:pt x="6841363" y="0"/>
                  </a:lnTo>
                  <a:lnTo>
                    <a:pt x="6841363" y="6350"/>
                  </a:lnTo>
                  <a:lnTo>
                    <a:pt x="6841363" y="0"/>
                  </a:lnTo>
                  <a:cubicBezTo>
                    <a:pt x="6932676" y="0"/>
                    <a:pt x="7006590" y="73914"/>
                    <a:pt x="7006590" y="165100"/>
                  </a:cubicBezTo>
                  <a:lnTo>
                    <a:pt x="7000240" y="165100"/>
                  </a:lnTo>
                  <a:lnTo>
                    <a:pt x="7006590" y="165100"/>
                  </a:lnTo>
                  <a:lnTo>
                    <a:pt x="7006590" y="4441952"/>
                  </a:lnTo>
                  <a:lnTo>
                    <a:pt x="7000240" y="4441952"/>
                  </a:lnTo>
                  <a:lnTo>
                    <a:pt x="7006590" y="4441952"/>
                  </a:lnTo>
                  <a:cubicBezTo>
                    <a:pt x="7006590" y="4533138"/>
                    <a:pt x="6932549" y="4607052"/>
                    <a:pt x="6841363" y="4607052"/>
                  </a:cubicBezTo>
                  <a:lnTo>
                    <a:pt x="6841363" y="4600702"/>
                  </a:lnTo>
                  <a:lnTo>
                    <a:pt x="6841363" y="4607052"/>
                  </a:lnTo>
                  <a:lnTo>
                    <a:pt x="165227" y="4607052"/>
                  </a:lnTo>
                  <a:lnTo>
                    <a:pt x="165227" y="4600702"/>
                  </a:lnTo>
                  <a:lnTo>
                    <a:pt x="165227" y="4607052"/>
                  </a:lnTo>
                  <a:cubicBezTo>
                    <a:pt x="73914" y="4607052"/>
                    <a:pt x="0" y="4533138"/>
                    <a:pt x="0" y="4441952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4441952"/>
                  </a:lnTo>
                  <a:lnTo>
                    <a:pt x="6350" y="4441952"/>
                  </a:lnTo>
                  <a:lnTo>
                    <a:pt x="12700" y="4441952"/>
                  </a:lnTo>
                  <a:cubicBezTo>
                    <a:pt x="12700" y="4526153"/>
                    <a:pt x="81026" y="4594352"/>
                    <a:pt x="165227" y="4594352"/>
                  </a:cubicBezTo>
                  <a:lnTo>
                    <a:pt x="6841363" y="4594352"/>
                  </a:lnTo>
                  <a:cubicBezTo>
                    <a:pt x="6925691" y="4594352"/>
                    <a:pt x="6993890" y="4526153"/>
                    <a:pt x="6993890" y="4441952"/>
                  </a:cubicBezTo>
                  <a:lnTo>
                    <a:pt x="6993890" y="165100"/>
                  </a:lnTo>
                  <a:cubicBezTo>
                    <a:pt x="6993890" y="80899"/>
                    <a:pt x="6925564" y="12700"/>
                    <a:pt x="6841363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8C3DF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2343210" y="4331048"/>
            <a:ext cx="4659362" cy="880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5"/>
              </a:lnSpc>
            </a:pPr>
            <a:r>
              <a:rPr lang="en-US" sz="2750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Systematic risk management is necessary:</a:t>
            </a:r>
            <a:endParaRPr lang="en-US" sz="2750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343210" y="5763220"/>
            <a:ext cx="4659362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2185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A structured approach to risk assessment and mitigation is essential for effective security.</a:t>
            </a:r>
            <a:endParaRPr lang="en-US" sz="2185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73E6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3085207"/>
            <a:ext cx="7088237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5"/>
              </a:lnSpc>
            </a:pPr>
            <a:r>
              <a:rPr lang="en-US" sz="5560">
                <a:solidFill>
                  <a:srgbClr val="1B1B27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Conclusion</a:t>
            </a:r>
            <a:endParaRPr lang="en-US" sz="5560">
              <a:solidFill>
                <a:srgbClr val="1B1B27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grpSp>
        <p:nvGrpSpPr>
          <p:cNvPr id="7" name="Group 7"/>
          <p:cNvGrpSpPr/>
          <p:nvPr/>
        </p:nvGrpSpPr>
        <p:grpSpPr>
          <a:xfrm rot="0">
            <a:off x="987475" y="4590604"/>
            <a:ext cx="8019604" cy="2558802"/>
            <a:chOff x="0" y="0"/>
            <a:chExt cx="10692805" cy="3411737"/>
          </a:xfrm>
        </p:grpSpPr>
        <p:sp>
          <p:nvSpPr>
            <p:cNvPr id="8" name="Freeform 8"/>
            <p:cNvSpPr/>
            <p:nvPr/>
          </p:nvSpPr>
          <p:spPr>
            <a:xfrm>
              <a:off x="6350" y="6350"/>
              <a:ext cx="10680065" cy="3399028"/>
            </a:xfrm>
            <a:custGeom>
              <a:avLst/>
              <a:gdLst/>
              <a:ahLst/>
              <a:cxnLst/>
              <a:rect l="l" t="t" r="r" b="b"/>
              <a:pathLst>
                <a:path w="10680065" h="3399028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10520934" y="0"/>
                  </a:lnTo>
                  <a:cubicBezTo>
                    <a:pt x="10608818" y="0"/>
                    <a:pt x="10680065" y="71120"/>
                    <a:pt x="10680065" y="158750"/>
                  </a:cubicBezTo>
                  <a:lnTo>
                    <a:pt x="10680065" y="3240278"/>
                  </a:lnTo>
                  <a:cubicBezTo>
                    <a:pt x="10680065" y="3327908"/>
                    <a:pt x="10608818" y="3399028"/>
                    <a:pt x="10520934" y="3399028"/>
                  </a:cubicBezTo>
                  <a:lnTo>
                    <a:pt x="159131" y="3399028"/>
                  </a:lnTo>
                  <a:cubicBezTo>
                    <a:pt x="71247" y="3399028"/>
                    <a:pt x="0" y="3327908"/>
                    <a:pt x="0" y="3240278"/>
                  </a:cubicBezTo>
                  <a:close/>
                </a:path>
              </a:pathLst>
            </a:custGeom>
            <a:solidFill>
              <a:srgbClr val="D2DDF9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10692765" cy="3411728"/>
            </a:xfrm>
            <a:custGeom>
              <a:avLst/>
              <a:gdLst/>
              <a:ahLst/>
              <a:cxnLst/>
              <a:rect l="l" t="t" r="r" b="b"/>
              <a:pathLst>
                <a:path w="10692765" h="3411728">
                  <a:moveTo>
                    <a:pt x="0" y="165100"/>
                  </a:moveTo>
                  <a:cubicBezTo>
                    <a:pt x="0" y="73914"/>
                    <a:pt x="74168" y="0"/>
                    <a:pt x="165481" y="0"/>
                  </a:cubicBezTo>
                  <a:lnTo>
                    <a:pt x="10527284" y="0"/>
                  </a:lnTo>
                  <a:lnTo>
                    <a:pt x="10527284" y="6350"/>
                  </a:lnTo>
                  <a:lnTo>
                    <a:pt x="10527284" y="0"/>
                  </a:lnTo>
                  <a:cubicBezTo>
                    <a:pt x="10618724" y="0"/>
                    <a:pt x="10692765" y="73914"/>
                    <a:pt x="10692765" y="165100"/>
                  </a:cubicBezTo>
                  <a:lnTo>
                    <a:pt x="10686415" y="165100"/>
                  </a:lnTo>
                  <a:lnTo>
                    <a:pt x="10692765" y="165100"/>
                  </a:lnTo>
                  <a:lnTo>
                    <a:pt x="10692765" y="3246628"/>
                  </a:lnTo>
                  <a:lnTo>
                    <a:pt x="10686415" y="3246628"/>
                  </a:lnTo>
                  <a:lnTo>
                    <a:pt x="10692765" y="3246628"/>
                  </a:lnTo>
                  <a:cubicBezTo>
                    <a:pt x="10692765" y="3337814"/>
                    <a:pt x="10618597" y="3411728"/>
                    <a:pt x="10527284" y="3411728"/>
                  </a:cubicBezTo>
                  <a:lnTo>
                    <a:pt x="10527284" y="3405378"/>
                  </a:lnTo>
                  <a:lnTo>
                    <a:pt x="10527284" y="3411728"/>
                  </a:lnTo>
                  <a:lnTo>
                    <a:pt x="165481" y="3411728"/>
                  </a:lnTo>
                  <a:lnTo>
                    <a:pt x="165481" y="3405378"/>
                  </a:lnTo>
                  <a:lnTo>
                    <a:pt x="165481" y="3411728"/>
                  </a:lnTo>
                  <a:cubicBezTo>
                    <a:pt x="74041" y="3411728"/>
                    <a:pt x="0" y="3337814"/>
                    <a:pt x="0" y="324662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46628"/>
                  </a:lnTo>
                  <a:lnTo>
                    <a:pt x="6350" y="3246628"/>
                  </a:lnTo>
                  <a:lnTo>
                    <a:pt x="12700" y="3246628"/>
                  </a:lnTo>
                  <a:cubicBezTo>
                    <a:pt x="12700" y="3330829"/>
                    <a:pt x="81153" y="3399028"/>
                    <a:pt x="165481" y="3399028"/>
                  </a:cubicBezTo>
                  <a:lnTo>
                    <a:pt x="10527284" y="3399028"/>
                  </a:lnTo>
                  <a:cubicBezTo>
                    <a:pt x="10611739" y="3399028"/>
                    <a:pt x="10680065" y="3330829"/>
                    <a:pt x="10680065" y="3246628"/>
                  </a:cubicBezTo>
                  <a:lnTo>
                    <a:pt x="10680065" y="165100"/>
                  </a:lnTo>
                  <a:cubicBezTo>
                    <a:pt x="10680065" y="80899"/>
                    <a:pt x="10611612" y="12700"/>
                    <a:pt x="10527284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153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8C3DF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285280" y="4850309"/>
            <a:ext cx="7423994" cy="880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5"/>
              </a:lnSpc>
            </a:pPr>
            <a:r>
              <a:rPr lang="en-US" sz="2750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Leveraging information security frameworks is beneficial:</a:t>
            </a:r>
            <a:endParaRPr lang="en-US" sz="2750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85280" y="5839569"/>
            <a:ext cx="7423994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2185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Adopting industry-recognized frameworks provides a standardized and comprehensive approach to security.</a:t>
            </a:r>
            <a:endParaRPr lang="en-US" sz="2185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grpSp>
        <p:nvGrpSpPr>
          <p:cNvPr id="12" name="Group 12"/>
          <p:cNvGrpSpPr/>
          <p:nvPr/>
        </p:nvGrpSpPr>
        <p:grpSpPr>
          <a:xfrm rot="0">
            <a:off x="9281071" y="4590604"/>
            <a:ext cx="8019604" cy="2558802"/>
            <a:chOff x="0" y="0"/>
            <a:chExt cx="10692805" cy="3411737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10680065" cy="3399028"/>
            </a:xfrm>
            <a:custGeom>
              <a:avLst/>
              <a:gdLst/>
              <a:ahLst/>
              <a:cxnLst/>
              <a:rect l="l" t="t" r="r" b="b"/>
              <a:pathLst>
                <a:path w="10680065" h="3399028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10520934" y="0"/>
                  </a:lnTo>
                  <a:cubicBezTo>
                    <a:pt x="10608818" y="0"/>
                    <a:pt x="10680065" y="71120"/>
                    <a:pt x="10680065" y="158750"/>
                  </a:cubicBezTo>
                  <a:lnTo>
                    <a:pt x="10680065" y="3240278"/>
                  </a:lnTo>
                  <a:cubicBezTo>
                    <a:pt x="10680065" y="3327908"/>
                    <a:pt x="10608818" y="3399028"/>
                    <a:pt x="10520934" y="3399028"/>
                  </a:cubicBezTo>
                  <a:lnTo>
                    <a:pt x="159131" y="3399028"/>
                  </a:lnTo>
                  <a:cubicBezTo>
                    <a:pt x="71247" y="3399028"/>
                    <a:pt x="0" y="3327908"/>
                    <a:pt x="0" y="3240278"/>
                  </a:cubicBezTo>
                  <a:close/>
                </a:path>
              </a:pathLst>
            </a:custGeom>
            <a:solidFill>
              <a:srgbClr val="D2DDF9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10692765" cy="3411728"/>
            </a:xfrm>
            <a:custGeom>
              <a:avLst/>
              <a:gdLst/>
              <a:ahLst/>
              <a:cxnLst/>
              <a:rect l="l" t="t" r="r" b="b"/>
              <a:pathLst>
                <a:path w="10692765" h="3411728">
                  <a:moveTo>
                    <a:pt x="0" y="165100"/>
                  </a:moveTo>
                  <a:cubicBezTo>
                    <a:pt x="0" y="73914"/>
                    <a:pt x="74168" y="0"/>
                    <a:pt x="165481" y="0"/>
                  </a:cubicBezTo>
                  <a:lnTo>
                    <a:pt x="10527284" y="0"/>
                  </a:lnTo>
                  <a:lnTo>
                    <a:pt x="10527284" y="6350"/>
                  </a:lnTo>
                  <a:lnTo>
                    <a:pt x="10527284" y="0"/>
                  </a:lnTo>
                  <a:cubicBezTo>
                    <a:pt x="10618724" y="0"/>
                    <a:pt x="10692765" y="73914"/>
                    <a:pt x="10692765" y="165100"/>
                  </a:cubicBezTo>
                  <a:lnTo>
                    <a:pt x="10686415" y="165100"/>
                  </a:lnTo>
                  <a:lnTo>
                    <a:pt x="10692765" y="165100"/>
                  </a:lnTo>
                  <a:lnTo>
                    <a:pt x="10692765" y="3246628"/>
                  </a:lnTo>
                  <a:lnTo>
                    <a:pt x="10686415" y="3246628"/>
                  </a:lnTo>
                  <a:lnTo>
                    <a:pt x="10692765" y="3246628"/>
                  </a:lnTo>
                  <a:cubicBezTo>
                    <a:pt x="10692765" y="3337814"/>
                    <a:pt x="10618597" y="3411728"/>
                    <a:pt x="10527284" y="3411728"/>
                  </a:cubicBezTo>
                  <a:lnTo>
                    <a:pt x="10527284" y="3405378"/>
                  </a:lnTo>
                  <a:lnTo>
                    <a:pt x="10527284" y="3411728"/>
                  </a:lnTo>
                  <a:lnTo>
                    <a:pt x="165481" y="3411728"/>
                  </a:lnTo>
                  <a:lnTo>
                    <a:pt x="165481" y="3405378"/>
                  </a:lnTo>
                  <a:lnTo>
                    <a:pt x="165481" y="3411728"/>
                  </a:lnTo>
                  <a:cubicBezTo>
                    <a:pt x="74041" y="3411728"/>
                    <a:pt x="0" y="3337814"/>
                    <a:pt x="0" y="324662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3246628"/>
                  </a:lnTo>
                  <a:lnTo>
                    <a:pt x="6350" y="3246628"/>
                  </a:lnTo>
                  <a:lnTo>
                    <a:pt x="12700" y="3246628"/>
                  </a:lnTo>
                  <a:cubicBezTo>
                    <a:pt x="12700" y="3330829"/>
                    <a:pt x="81153" y="3399028"/>
                    <a:pt x="165481" y="3399028"/>
                  </a:cubicBezTo>
                  <a:lnTo>
                    <a:pt x="10527284" y="3399028"/>
                  </a:lnTo>
                  <a:cubicBezTo>
                    <a:pt x="10611739" y="3399028"/>
                    <a:pt x="10680065" y="3330829"/>
                    <a:pt x="10680065" y="3246628"/>
                  </a:cubicBezTo>
                  <a:lnTo>
                    <a:pt x="10680065" y="165100"/>
                  </a:lnTo>
                  <a:cubicBezTo>
                    <a:pt x="10680065" y="80899"/>
                    <a:pt x="10611612" y="12700"/>
                    <a:pt x="10527284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153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8C3DF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9578876" y="4850309"/>
            <a:ext cx="7423994" cy="880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5"/>
              </a:lnSpc>
            </a:pPr>
            <a:r>
              <a:rPr lang="en-US" sz="2750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Machine learning enhances security capabilities:</a:t>
            </a:r>
            <a:endParaRPr lang="en-US" sz="2750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578876" y="5839569"/>
            <a:ext cx="7423994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2185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AI-driven solutions help predict vulnerabilities, prioritize critical issues, and optimize security tasks.</a:t>
            </a:r>
            <a:endParaRPr lang="en-US" sz="2185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73E6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92238" y="3176588"/>
            <a:ext cx="9445526" cy="1298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25"/>
              </a:lnSpc>
            </a:pPr>
            <a:r>
              <a:rPr lang="en-US" sz="7685">
                <a:solidFill>
                  <a:srgbClr val="1B1B27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Future Prospects</a:t>
            </a:r>
            <a:endParaRPr lang="en-US" sz="7685">
              <a:solidFill>
                <a:srgbClr val="1B1B27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92238" y="4795986"/>
            <a:ext cx="944552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2185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Information security will continue to evolve, adapting to the changing threat landscape.</a:t>
            </a:r>
            <a:endParaRPr lang="en-US" sz="2185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2238" y="6022181"/>
            <a:ext cx="9445526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2185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Emerging technologies will drive innovation in security solutions, such as AI-powered threat detection and response.</a:t>
            </a:r>
            <a:endParaRPr lang="en-US" sz="2185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73E6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3172866" y="515541"/>
            <a:ext cx="10850464" cy="9255770"/>
          </a:xfrm>
          <a:custGeom>
            <a:avLst/>
            <a:gdLst/>
            <a:ahLst/>
            <a:cxnLst/>
            <a:rect l="l" t="t" r="r" b="b"/>
            <a:pathLst>
              <a:path w="10850464" h="9255770">
                <a:moveTo>
                  <a:pt x="0" y="0"/>
                </a:moveTo>
                <a:lnTo>
                  <a:pt x="10850464" y="0"/>
                </a:lnTo>
                <a:lnTo>
                  <a:pt x="10850464" y="9255770"/>
                </a:lnTo>
                <a:lnTo>
                  <a:pt x="0" y="925577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20" b="-20"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73E6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3422898" y="2024806"/>
            <a:ext cx="10096054" cy="6743402"/>
          </a:xfrm>
          <a:custGeom>
            <a:avLst/>
            <a:gdLst/>
            <a:ahLst/>
            <a:cxnLst/>
            <a:rect l="l" t="t" r="r" b="b"/>
            <a:pathLst>
              <a:path w="10096054" h="6743402">
                <a:moveTo>
                  <a:pt x="0" y="0"/>
                </a:moveTo>
                <a:lnTo>
                  <a:pt x="10096053" y="0"/>
                </a:lnTo>
                <a:lnTo>
                  <a:pt x="10096053" y="6743403"/>
                </a:lnTo>
                <a:lnTo>
                  <a:pt x="0" y="674340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73E6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850237" y="2222898"/>
            <a:ext cx="7088237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5"/>
              </a:lnSpc>
            </a:pPr>
            <a:r>
              <a:rPr lang="en-US" sz="5560">
                <a:solidFill>
                  <a:srgbClr val="1B1B27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Introduction</a:t>
            </a:r>
            <a:endParaRPr lang="en-US" sz="5560">
              <a:solidFill>
                <a:srgbClr val="1B1B27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grpSp>
        <p:nvGrpSpPr>
          <p:cNvPr id="8" name="Group 8"/>
          <p:cNvGrpSpPr/>
          <p:nvPr/>
        </p:nvGrpSpPr>
        <p:grpSpPr>
          <a:xfrm rot="0">
            <a:off x="7845475" y="3905399"/>
            <a:ext cx="647402" cy="647402"/>
            <a:chOff x="0" y="0"/>
            <a:chExt cx="863203" cy="863203"/>
          </a:xfrm>
        </p:grpSpPr>
        <p:sp>
          <p:nvSpPr>
            <p:cNvPr id="9" name="Freeform 9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2DDF9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8C3DF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8089404" y="4054525"/>
            <a:ext cx="159544" cy="38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0"/>
              </a:lnSpc>
            </a:pPr>
            <a:r>
              <a:rPr lang="en-US" sz="3310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1</a:t>
            </a:r>
            <a:endParaRPr lang="en-US" sz="3310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771632" y="3872061"/>
            <a:ext cx="3589585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5"/>
              </a:lnSpc>
            </a:pPr>
            <a:r>
              <a:rPr lang="en-US" sz="2750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Rising Cyber Threats</a:t>
            </a:r>
            <a:endParaRPr lang="en-US" sz="2750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771632" y="4418410"/>
            <a:ext cx="3659684" cy="1919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2185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Frequency and sophistication of cyberattacks constantly increasing</a:t>
            </a:r>
            <a:endParaRPr lang="en-US" sz="2185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grpSp>
        <p:nvGrpSpPr>
          <p:cNvPr id="14" name="Group 14"/>
          <p:cNvGrpSpPr/>
          <p:nvPr/>
        </p:nvGrpSpPr>
        <p:grpSpPr>
          <a:xfrm rot="0">
            <a:off x="12710071" y="3905399"/>
            <a:ext cx="647402" cy="647402"/>
            <a:chOff x="0" y="0"/>
            <a:chExt cx="863203" cy="863203"/>
          </a:xfrm>
        </p:grpSpPr>
        <p:sp>
          <p:nvSpPr>
            <p:cNvPr id="15" name="Freeform 15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2DDF9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8C3D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2909351" y="4054525"/>
            <a:ext cx="248840" cy="38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0"/>
              </a:lnSpc>
            </a:pPr>
            <a:r>
              <a:rPr lang="en-US" sz="3310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2</a:t>
            </a:r>
            <a:endParaRPr lang="en-US" sz="3310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636229" y="3872061"/>
            <a:ext cx="3659684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5"/>
              </a:lnSpc>
            </a:pPr>
            <a:r>
              <a:rPr lang="en-US" sz="2750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Vulnerability Exploitation</a:t>
            </a:r>
            <a:endParaRPr lang="en-US" sz="2750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3636229" y="4861323"/>
            <a:ext cx="3659684" cy="146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2185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Can lead to significant data breaches and financial losses</a:t>
            </a:r>
            <a:endParaRPr lang="en-US" sz="2185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grpSp>
        <p:nvGrpSpPr>
          <p:cNvPr id="20" name="Group 20"/>
          <p:cNvGrpSpPr/>
          <p:nvPr/>
        </p:nvGrpSpPr>
        <p:grpSpPr>
          <a:xfrm rot="0">
            <a:off x="7845475" y="6935391"/>
            <a:ext cx="647402" cy="647402"/>
            <a:chOff x="0" y="0"/>
            <a:chExt cx="863203" cy="863203"/>
          </a:xfrm>
        </p:grpSpPr>
        <p:sp>
          <p:nvSpPr>
            <p:cNvPr id="21" name="Freeform 21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2DDF9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8C3DF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8043862" y="7084516"/>
            <a:ext cx="250477" cy="38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0"/>
              </a:lnSpc>
            </a:pPr>
            <a:r>
              <a:rPr lang="en-US" sz="3310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3</a:t>
            </a:r>
            <a:endParaRPr lang="en-US" sz="3310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8771632" y="6902054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5"/>
              </a:lnSpc>
            </a:pPr>
            <a:r>
              <a:rPr lang="en-US" sz="2750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Risk Management</a:t>
            </a:r>
            <a:endParaRPr lang="en-US" sz="2750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8771632" y="7448401"/>
            <a:ext cx="8524131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2185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Proactive approach reduces impact of security incidents</a:t>
            </a:r>
            <a:endParaRPr lang="en-US" sz="2185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73E6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830735"/>
            <a:ext cx="7088237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5"/>
              </a:lnSpc>
            </a:pPr>
            <a:r>
              <a:rPr lang="en-US" sz="5560">
                <a:solidFill>
                  <a:srgbClr val="1B1B27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Objectives</a:t>
            </a:r>
            <a:endParaRPr lang="en-US" sz="5560">
              <a:solidFill>
                <a:srgbClr val="1B1B27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sp>
        <p:nvSpPr>
          <p:cNvPr id="7" name="Freeform 7" descr="preencoded.png"/>
          <p:cNvSpPr/>
          <p:nvPr/>
        </p:nvSpPr>
        <p:spPr>
          <a:xfrm>
            <a:off x="992238" y="3340894"/>
            <a:ext cx="5150941" cy="3183434"/>
          </a:xfrm>
          <a:custGeom>
            <a:avLst/>
            <a:gdLst/>
            <a:ahLst/>
            <a:cxnLst/>
            <a:rect l="l" t="t" r="r" b="b"/>
            <a:pathLst>
              <a:path w="5150941" h="3183434">
                <a:moveTo>
                  <a:pt x="0" y="0"/>
                </a:moveTo>
                <a:lnTo>
                  <a:pt x="5150941" y="0"/>
                </a:lnTo>
                <a:lnTo>
                  <a:pt x="5150941" y="3183433"/>
                </a:lnTo>
                <a:lnTo>
                  <a:pt x="0" y="3183433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52" r="-52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92238" y="6840588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5"/>
              </a:lnSpc>
            </a:pPr>
            <a:r>
              <a:rPr lang="en-US" sz="2750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Early Detection</a:t>
            </a:r>
            <a:endParaRPr lang="en-US" sz="2750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2238" y="7386935"/>
            <a:ext cx="5150941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2185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Identify vulnerabilities before they can be exploited.</a:t>
            </a:r>
            <a:endParaRPr lang="en-US" sz="2185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sp>
        <p:nvSpPr>
          <p:cNvPr id="10" name="Freeform 10" descr="preencoded.png"/>
          <p:cNvSpPr/>
          <p:nvPr/>
        </p:nvSpPr>
        <p:spPr>
          <a:xfrm>
            <a:off x="6568380" y="3340894"/>
            <a:ext cx="5151090" cy="3183583"/>
          </a:xfrm>
          <a:custGeom>
            <a:avLst/>
            <a:gdLst/>
            <a:ahLst/>
            <a:cxnLst/>
            <a:rect l="l" t="t" r="r" b="b"/>
            <a:pathLst>
              <a:path w="5151090" h="3183583">
                <a:moveTo>
                  <a:pt x="0" y="0"/>
                </a:moveTo>
                <a:lnTo>
                  <a:pt x="5151090" y="0"/>
                </a:lnTo>
                <a:lnTo>
                  <a:pt x="5151090" y="3183582"/>
                </a:lnTo>
                <a:lnTo>
                  <a:pt x="0" y="31835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" r="-53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568380" y="6840736"/>
            <a:ext cx="374228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5"/>
              </a:lnSpc>
            </a:pPr>
            <a:r>
              <a:rPr lang="en-US" sz="2750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Prompt Remediation</a:t>
            </a:r>
            <a:endParaRPr lang="en-US" sz="2750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568380" y="7387084"/>
            <a:ext cx="5151090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2185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Quickly fix vulnerabilities to reduce risk.</a:t>
            </a:r>
            <a:endParaRPr lang="en-US" sz="2185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sp>
        <p:nvSpPr>
          <p:cNvPr id="13" name="Freeform 13" descr="preencoded.png"/>
          <p:cNvSpPr/>
          <p:nvPr/>
        </p:nvSpPr>
        <p:spPr>
          <a:xfrm>
            <a:off x="12144672" y="3340894"/>
            <a:ext cx="5150941" cy="3183434"/>
          </a:xfrm>
          <a:custGeom>
            <a:avLst/>
            <a:gdLst/>
            <a:ahLst/>
            <a:cxnLst/>
            <a:rect l="l" t="t" r="r" b="b"/>
            <a:pathLst>
              <a:path w="5150941" h="3183434">
                <a:moveTo>
                  <a:pt x="0" y="0"/>
                </a:moveTo>
                <a:lnTo>
                  <a:pt x="5150942" y="0"/>
                </a:lnTo>
                <a:lnTo>
                  <a:pt x="5150942" y="3183433"/>
                </a:lnTo>
                <a:lnTo>
                  <a:pt x="0" y="31834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2" r="-52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2144672" y="6840588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5"/>
              </a:lnSpc>
            </a:pPr>
            <a:r>
              <a:rPr lang="en-US" sz="2750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Risk Assessment</a:t>
            </a:r>
            <a:endParaRPr lang="en-US" sz="2750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144672" y="7386935"/>
            <a:ext cx="5150941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2185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Evaluate and mitigate potential threats.</a:t>
            </a:r>
            <a:endParaRPr lang="en-US" sz="2185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73E6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91465"/>
          </a:xfrm>
          <a:custGeom>
            <a:avLst/>
            <a:gdLst/>
            <a:ahLst/>
            <a:cxnLst/>
            <a:rect l="l" t="t" r="r" b="b"/>
            <a:pathLst>
              <a:path w="6858000" h="10291465">
                <a:moveTo>
                  <a:pt x="0" y="0"/>
                </a:moveTo>
                <a:lnTo>
                  <a:pt x="6858000" y="0"/>
                </a:lnTo>
                <a:lnTo>
                  <a:pt x="6858000" y="10291465"/>
                </a:lnTo>
                <a:lnTo>
                  <a:pt x="0" y="1029146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21" r="-2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50119" y="698897"/>
            <a:ext cx="6786711" cy="895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25"/>
              </a:lnSpc>
            </a:pPr>
            <a:r>
              <a:rPr lang="en-US" sz="5310">
                <a:solidFill>
                  <a:srgbClr val="1B1B27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Proactive Detection</a:t>
            </a:r>
            <a:endParaRPr lang="en-US" sz="5310">
              <a:solidFill>
                <a:srgbClr val="1B1B27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sp>
        <p:nvSpPr>
          <p:cNvPr id="8" name="Freeform 8" descr="preencoded.png"/>
          <p:cNvSpPr/>
          <p:nvPr/>
        </p:nvSpPr>
        <p:spPr>
          <a:xfrm>
            <a:off x="950119" y="2002036"/>
            <a:ext cx="678656" cy="678656"/>
          </a:xfrm>
          <a:custGeom>
            <a:avLst/>
            <a:gdLst/>
            <a:ahLst/>
            <a:cxnLst/>
            <a:rect l="l" t="t" r="r" b="b"/>
            <a:pathLst>
              <a:path w="678656" h="678656">
                <a:moveTo>
                  <a:pt x="0" y="0"/>
                </a:moveTo>
                <a:lnTo>
                  <a:pt x="678656" y="0"/>
                </a:lnTo>
                <a:lnTo>
                  <a:pt x="678656" y="678656"/>
                </a:lnTo>
                <a:lnTo>
                  <a:pt x="0" y="678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50119" y="2914055"/>
            <a:ext cx="3393281" cy="462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0"/>
              </a:lnSpc>
            </a:pPr>
            <a:r>
              <a:rPr lang="en-US" sz="2625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SIEM Systems</a:t>
            </a:r>
            <a:endParaRPr lang="en-US" sz="2625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50119" y="3453407"/>
            <a:ext cx="9529762" cy="520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125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Collect and analyze security logs</a:t>
            </a:r>
            <a:endParaRPr lang="en-US" sz="2125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sp>
        <p:nvSpPr>
          <p:cNvPr id="11" name="Freeform 11" descr="preencoded.png"/>
          <p:cNvSpPr/>
          <p:nvPr/>
        </p:nvSpPr>
        <p:spPr>
          <a:xfrm>
            <a:off x="950119" y="4787801"/>
            <a:ext cx="678656" cy="678656"/>
          </a:xfrm>
          <a:custGeom>
            <a:avLst/>
            <a:gdLst/>
            <a:ahLst/>
            <a:cxnLst/>
            <a:rect l="l" t="t" r="r" b="b"/>
            <a:pathLst>
              <a:path w="678656" h="678656">
                <a:moveTo>
                  <a:pt x="0" y="0"/>
                </a:moveTo>
                <a:lnTo>
                  <a:pt x="678656" y="0"/>
                </a:lnTo>
                <a:lnTo>
                  <a:pt x="678656" y="678657"/>
                </a:lnTo>
                <a:lnTo>
                  <a:pt x="0" y="6786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50119" y="5699820"/>
            <a:ext cx="3393281" cy="462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0"/>
              </a:lnSpc>
            </a:pPr>
            <a:r>
              <a:rPr lang="en-US" sz="2625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IDS/IPS</a:t>
            </a:r>
            <a:endParaRPr lang="en-US" sz="2625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50119" y="6239172"/>
            <a:ext cx="9529762" cy="520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125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Detect and prevent network intrusions</a:t>
            </a:r>
            <a:endParaRPr lang="en-US" sz="2125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sp>
        <p:nvSpPr>
          <p:cNvPr id="14" name="Freeform 14" descr="preencoded.png"/>
          <p:cNvSpPr/>
          <p:nvPr/>
        </p:nvSpPr>
        <p:spPr>
          <a:xfrm>
            <a:off x="950119" y="7573566"/>
            <a:ext cx="678656" cy="678656"/>
          </a:xfrm>
          <a:custGeom>
            <a:avLst/>
            <a:gdLst/>
            <a:ahLst/>
            <a:cxnLst/>
            <a:rect l="l" t="t" r="r" b="b"/>
            <a:pathLst>
              <a:path w="678656" h="678656">
                <a:moveTo>
                  <a:pt x="0" y="0"/>
                </a:moveTo>
                <a:lnTo>
                  <a:pt x="678656" y="0"/>
                </a:lnTo>
                <a:lnTo>
                  <a:pt x="678656" y="678657"/>
                </a:lnTo>
                <a:lnTo>
                  <a:pt x="0" y="6786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950119" y="8485584"/>
            <a:ext cx="3393281" cy="462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0"/>
              </a:lnSpc>
            </a:pPr>
            <a:r>
              <a:rPr lang="en-US" sz="2625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Threat Intelligence</a:t>
            </a:r>
            <a:endParaRPr lang="en-US" sz="2625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50119" y="9024937"/>
            <a:ext cx="9529762" cy="520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5"/>
              </a:lnSpc>
            </a:pPr>
            <a:r>
              <a:rPr lang="en-US" sz="2125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Gain insights into emerging threats</a:t>
            </a:r>
            <a:endParaRPr lang="en-US" sz="2125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73E6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850237" y="1469826"/>
            <a:ext cx="9246691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5"/>
              </a:lnSpc>
            </a:pPr>
            <a:r>
              <a:rPr lang="en-US" sz="5560">
                <a:solidFill>
                  <a:srgbClr val="1B1B27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Vulnerability Remediation</a:t>
            </a:r>
            <a:endParaRPr lang="en-US" sz="5560">
              <a:solidFill>
                <a:srgbClr val="1B1B27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grpSp>
        <p:nvGrpSpPr>
          <p:cNvPr id="8" name="Group 8"/>
          <p:cNvGrpSpPr/>
          <p:nvPr/>
        </p:nvGrpSpPr>
        <p:grpSpPr>
          <a:xfrm rot="0">
            <a:off x="8256389" y="2838152"/>
            <a:ext cx="38100" cy="5921723"/>
            <a:chOff x="0" y="0"/>
            <a:chExt cx="50800" cy="789563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800" cy="7895590"/>
            </a:xfrm>
            <a:custGeom>
              <a:avLst/>
              <a:gdLst/>
              <a:ahLst/>
              <a:cxnLst/>
              <a:rect l="l" t="t" r="r" b="b"/>
              <a:pathLst>
                <a:path w="50800" h="789559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7870190"/>
                  </a:lnTo>
                  <a:cubicBezTo>
                    <a:pt x="50800" y="7884160"/>
                    <a:pt x="39370" y="7895590"/>
                    <a:pt x="25400" y="7895590"/>
                  </a:cubicBezTo>
                  <a:cubicBezTo>
                    <a:pt x="11430" y="7895590"/>
                    <a:pt x="0" y="7884160"/>
                    <a:pt x="0" y="7870190"/>
                  </a:cubicBezTo>
                  <a:close/>
                </a:path>
              </a:pathLst>
            </a:custGeom>
            <a:solidFill>
              <a:srgbClr val="B8C3DF"/>
            </a:solid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8556277" y="3456980"/>
            <a:ext cx="992237" cy="38100"/>
            <a:chOff x="0" y="0"/>
            <a:chExt cx="1322983" cy="50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22959" cy="50800"/>
            </a:xfrm>
            <a:custGeom>
              <a:avLst/>
              <a:gdLst/>
              <a:ahLst/>
              <a:cxnLst/>
              <a:rect l="l" t="t" r="r" b="b"/>
              <a:pathLst>
                <a:path w="1322959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B8C3DF"/>
            </a:solidFill>
          </p:spPr>
        </p:sp>
      </p:grpSp>
      <p:grpSp>
        <p:nvGrpSpPr>
          <p:cNvPr id="12" name="Group 12"/>
          <p:cNvGrpSpPr/>
          <p:nvPr/>
        </p:nvGrpSpPr>
        <p:grpSpPr>
          <a:xfrm rot="0">
            <a:off x="7951737" y="3152329"/>
            <a:ext cx="647402" cy="647402"/>
            <a:chOff x="0" y="0"/>
            <a:chExt cx="863203" cy="863203"/>
          </a:xfrm>
        </p:grpSpPr>
        <p:sp>
          <p:nvSpPr>
            <p:cNvPr id="13" name="Freeform 13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2DDF9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8C3DF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8195667" y="3301454"/>
            <a:ext cx="159544" cy="38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0"/>
              </a:lnSpc>
            </a:pPr>
            <a:r>
              <a:rPr lang="en-US" sz="3310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1</a:t>
            </a:r>
            <a:endParaRPr lang="en-US" sz="3310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834860" y="3083570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5"/>
              </a:lnSpc>
            </a:pPr>
            <a:r>
              <a:rPr lang="en-US" sz="2750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Scanning</a:t>
            </a:r>
            <a:endParaRPr lang="en-US" sz="2750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834860" y="3629918"/>
            <a:ext cx="7460902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2185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Identify vulnerabilities in systems and applications</a:t>
            </a:r>
            <a:endParaRPr lang="en-US" sz="2185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grpSp>
        <p:nvGrpSpPr>
          <p:cNvPr id="18" name="Group 18"/>
          <p:cNvGrpSpPr/>
          <p:nvPr/>
        </p:nvGrpSpPr>
        <p:grpSpPr>
          <a:xfrm rot="0">
            <a:off x="8556277" y="5374184"/>
            <a:ext cx="992237" cy="38100"/>
            <a:chOff x="0" y="0"/>
            <a:chExt cx="1322983" cy="50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22959" cy="50800"/>
            </a:xfrm>
            <a:custGeom>
              <a:avLst/>
              <a:gdLst/>
              <a:ahLst/>
              <a:cxnLst/>
              <a:rect l="l" t="t" r="r" b="b"/>
              <a:pathLst>
                <a:path w="1322959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B8C3DF"/>
            </a:solidFill>
          </p:spPr>
        </p:sp>
      </p:grpSp>
      <p:grpSp>
        <p:nvGrpSpPr>
          <p:cNvPr id="20" name="Group 20"/>
          <p:cNvGrpSpPr/>
          <p:nvPr/>
        </p:nvGrpSpPr>
        <p:grpSpPr>
          <a:xfrm rot="0">
            <a:off x="7951737" y="5069532"/>
            <a:ext cx="647402" cy="647402"/>
            <a:chOff x="0" y="0"/>
            <a:chExt cx="863203" cy="863203"/>
          </a:xfrm>
        </p:grpSpPr>
        <p:sp>
          <p:nvSpPr>
            <p:cNvPr id="21" name="Freeform 21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2DDF9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8C3DF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8151019" y="5218659"/>
            <a:ext cx="248840" cy="38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0"/>
              </a:lnSpc>
            </a:pPr>
            <a:r>
              <a:rPr lang="en-US" sz="3310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2</a:t>
            </a:r>
            <a:endParaRPr lang="en-US" sz="3310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834860" y="5000774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5"/>
              </a:lnSpc>
            </a:pPr>
            <a:r>
              <a:rPr lang="en-US" sz="2750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Patching</a:t>
            </a:r>
            <a:endParaRPr lang="en-US" sz="2750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834860" y="5547121"/>
            <a:ext cx="7460902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2185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Apply security updates to address known vulnerabilities</a:t>
            </a:r>
            <a:endParaRPr lang="en-US" sz="2185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grpSp>
        <p:nvGrpSpPr>
          <p:cNvPr id="26" name="Group 26"/>
          <p:cNvGrpSpPr/>
          <p:nvPr/>
        </p:nvGrpSpPr>
        <p:grpSpPr>
          <a:xfrm rot="0">
            <a:off x="8556277" y="7745016"/>
            <a:ext cx="992237" cy="38100"/>
            <a:chOff x="0" y="0"/>
            <a:chExt cx="1322983" cy="50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322959" cy="50800"/>
            </a:xfrm>
            <a:custGeom>
              <a:avLst/>
              <a:gdLst/>
              <a:ahLst/>
              <a:cxnLst/>
              <a:rect l="l" t="t" r="r" b="b"/>
              <a:pathLst>
                <a:path w="1322959" h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297559" y="0"/>
                  </a:lnTo>
                  <a:cubicBezTo>
                    <a:pt x="1311529" y="0"/>
                    <a:pt x="1322959" y="11430"/>
                    <a:pt x="1322959" y="25400"/>
                  </a:cubicBezTo>
                  <a:cubicBezTo>
                    <a:pt x="1322959" y="39370"/>
                    <a:pt x="1311529" y="50800"/>
                    <a:pt x="1297559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B8C3DF"/>
            </a:solidFill>
          </p:spPr>
        </p:sp>
      </p:grpSp>
      <p:grpSp>
        <p:nvGrpSpPr>
          <p:cNvPr id="28" name="Group 28"/>
          <p:cNvGrpSpPr/>
          <p:nvPr/>
        </p:nvGrpSpPr>
        <p:grpSpPr>
          <a:xfrm rot="0">
            <a:off x="7951737" y="7440365"/>
            <a:ext cx="647402" cy="647403"/>
            <a:chOff x="0" y="0"/>
            <a:chExt cx="863203" cy="863203"/>
          </a:xfrm>
        </p:grpSpPr>
        <p:sp>
          <p:nvSpPr>
            <p:cNvPr id="29" name="Freeform 29"/>
            <p:cNvSpPr/>
            <p:nvPr/>
          </p:nvSpPr>
          <p:spPr>
            <a:xfrm>
              <a:off x="6350" y="635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158750"/>
                  </a:moveTo>
                  <a:cubicBezTo>
                    <a:pt x="0" y="71120"/>
                    <a:pt x="71120" y="0"/>
                    <a:pt x="158750" y="0"/>
                  </a:cubicBezTo>
                  <a:lnTo>
                    <a:pt x="691769" y="0"/>
                  </a:lnTo>
                  <a:cubicBezTo>
                    <a:pt x="779399" y="0"/>
                    <a:pt x="850519" y="71120"/>
                    <a:pt x="850519" y="158750"/>
                  </a:cubicBezTo>
                  <a:lnTo>
                    <a:pt x="850519" y="691769"/>
                  </a:lnTo>
                  <a:cubicBezTo>
                    <a:pt x="850519" y="779399"/>
                    <a:pt x="779399" y="850519"/>
                    <a:pt x="691769" y="850519"/>
                  </a:cubicBezTo>
                  <a:lnTo>
                    <a:pt x="158750" y="850519"/>
                  </a:lnTo>
                  <a:cubicBezTo>
                    <a:pt x="71120" y="850519"/>
                    <a:pt x="0" y="779399"/>
                    <a:pt x="0" y="691769"/>
                  </a:cubicBezTo>
                  <a:close/>
                </a:path>
              </a:pathLst>
            </a:custGeom>
            <a:solidFill>
              <a:srgbClr val="D2DDF9"/>
            </a:solidFill>
          </p:spPr>
        </p:sp>
        <p:sp>
          <p:nvSpPr>
            <p:cNvPr id="30" name="Freeform 30"/>
            <p:cNvSpPr/>
            <p:nvPr/>
          </p:nvSpPr>
          <p:spPr>
            <a:xfrm>
              <a:off x="0" y="0"/>
              <a:ext cx="863219" cy="863219"/>
            </a:xfrm>
            <a:custGeom>
              <a:avLst/>
              <a:gdLst/>
              <a:ahLst/>
              <a:cxnLst/>
              <a:rect l="l" t="t" r="r" b="b"/>
              <a:pathLst>
                <a:path w="863219" h="863219">
                  <a:moveTo>
                    <a:pt x="0" y="165100"/>
                  </a:moveTo>
                  <a:cubicBezTo>
                    <a:pt x="0" y="73914"/>
                    <a:pt x="73914" y="0"/>
                    <a:pt x="165100" y="0"/>
                  </a:cubicBez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lnTo>
                    <a:pt x="698119" y="6350"/>
                  </a:lnTo>
                  <a:lnTo>
                    <a:pt x="698119" y="0"/>
                  </a:lnTo>
                  <a:cubicBezTo>
                    <a:pt x="789305" y="0"/>
                    <a:pt x="863219" y="73914"/>
                    <a:pt x="863219" y="165100"/>
                  </a:cubicBezTo>
                  <a:lnTo>
                    <a:pt x="856869" y="165100"/>
                  </a:lnTo>
                  <a:lnTo>
                    <a:pt x="863219" y="165100"/>
                  </a:lnTo>
                  <a:lnTo>
                    <a:pt x="863219" y="698119"/>
                  </a:lnTo>
                  <a:lnTo>
                    <a:pt x="856869" y="698119"/>
                  </a:lnTo>
                  <a:lnTo>
                    <a:pt x="863219" y="698119"/>
                  </a:lnTo>
                  <a:cubicBezTo>
                    <a:pt x="863219" y="789305"/>
                    <a:pt x="789305" y="863219"/>
                    <a:pt x="698119" y="863219"/>
                  </a:cubicBezTo>
                  <a:lnTo>
                    <a:pt x="698119" y="856869"/>
                  </a:lnTo>
                  <a:lnTo>
                    <a:pt x="698119" y="863219"/>
                  </a:lnTo>
                  <a:lnTo>
                    <a:pt x="165100" y="863219"/>
                  </a:lnTo>
                  <a:lnTo>
                    <a:pt x="165100" y="856869"/>
                  </a:lnTo>
                  <a:lnTo>
                    <a:pt x="165100" y="863219"/>
                  </a:lnTo>
                  <a:cubicBezTo>
                    <a:pt x="73914" y="863219"/>
                    <a:pt x="0" y="789305"/>
                    <a:pt x="0" y="698119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98119"/>
                  </a:lnTo>
                  <a:lnTo>
                    <a:pt x="6350" y="698119"/>
                  </a:lnTo>
                  <a:lnTo>
                    <a:pt x="12700" y="698119"/>
                  </a:lnTo>
                  <a:cubicBezTo>
                    <a:pt x="12700" y="782320"/>
                    <a:pt x="80899" y="850519"/>
                    <a:pt x="165100" y="850519"/>
                  </a:cubicBezTo>
                  <a:lnTo>
                    <a:pt x="698119" y="850519"/>
                  </a:lnTo>
                  <a:cubicBezTo>
                    <a:pt x="782320" y="850519"/>
                    <a:pt x="850519" y="782320"/>
                    <a:pt x="850519" y="698119"/>
                  </a:cubicBezTo>
                  <a:lnTo>
                    <a:pt x="850519" y="165100"/>
                  </a:lnTo>
                  <a:cubicBezTo>
                    <a:pt x="850519" y="80899"/>
                    <a:pt x="782320" y="12700"/>
                    <a:pt x="698119" y="12700"/>
                  </a:cubicBezTo>
                  <a:lnTo>
                    <a:pt x="165100" y="12700"/>
                  </a:lnTo>
                  <a:lnTo>
                    <a:pt x="165100" y="6350"/>
                  </a:lnTo>
                  <a:lnTo>
                    <a:pt x="165100" y="12700"/>
                  </a:lnTo>
                  <a:cubicBezTo>
                    <a:pt x="80899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B8C3DF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8150126" y="7589490"/>
            <a:ext cx="250477" cy="387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0"/>
              </a:lnSpc>
            </a:pPr>
            <a:r>
              <a:rPr lang="en-US" sz="3310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3</a:t>
            </a:r>
            <a:endParaRPr lang="en-US" sz="3310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9834860" y="7371606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5"/>
              </a:lnSpc>
            </a:pPr>
            <a:r>
              <a:rPr lang="en-US" sz="2750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Testing</a:t>
            </a:r>
            <a:endParaRPr lang="en-US" sz="2750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9834860" y="7917954"/>
            <a:ext cx="7460902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2185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Validate security controls through penetration testing</a:t>
            </a:r>
            <a:endParaRPr lang="en-US" sz="2185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73E6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8637"/>
          </a:xfrm>
          <a:custGeom>
            <a:avLst/>
            <a:gdLst/>
            <a:ahLst/>
            <a:cxnLst/>
            <a:rect l="l" t="t" r="r" b="b"/>
            <a:pathLst>
              <a:path w="6858000" h="10288637">
                <a:moveTo>
                  <a:pt x="0" y="0"/>
                </a:moveTo>
                <a:lnTo>
                  <a:pt x="6858000" y="0"/>
                </a:lnTo>
                <a:lnTo>
                  <a:pt x="6858000" y="10288637"/>
                </a:lnTo>
                <a:lnTo>
                  <a:pt x="0" y="10288637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7" r="-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712869" y="624036"/>
            <a:ext cx="9039671" cy="810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4750">
                <a:solidFill>
                  <a:srgbClr val="1B1B27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Systematic Risk Management</a:t>
            </a:r>
            <a:endParaRPr lang="en-US" sz="4750">
              <a:solidFill>
                <a:srgbClr val="1B1B27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sp>
        <p:nvSpPr>
          <p:cNvPr id="8" name="Freeform 8" descr="preencoded.png"/>
          <p:cNvSpPr/>
          <p:nvPr/>
        </p:nvSpPr>
        <p:spPr>
          <a:xfrm>
            <a:off x="7712869" y="1801118"/>
            <a:ext cx="1221284" cy="1953965"/>
          </a:xfrm>
          <a:custGeom>
            <a:avLst/>
            <a:gdLst/>
            <a:ahLst/>
            <a:cxnLst/>
            <a:rect l="l" t="t" r="r" b="b"/>
            <a:pathLst>
              <a:path w="1221284" h="1953965">
                <a:moveTo>
                  <a:pt x="0" y="0"/>
                </a:moveTo>
                <a:lnTo>
                  <a:pt x="1221283" y="0"/>
                </a:lnTo>
                <a:lnTo>
                  <a:pt x="1221283" y="1953964"/>
                </a:lnTo>
                <a:lnTo>
                  <a:pt x="0" y="19539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1" b="-51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300419" y="2016770"/>
            <a:ext cx="3053209" cy="410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Risk Assessment</a:t>
            </a:r>
            <a:endParaRPr lang="en-US" sz="2375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300419" y="2468761"/>
            <a:ext cx="8132712" cy="495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0"/>
              </a:lnSpc>
            </a:pPr>
            <a:r>
              <a:rPr lang="en-US" sz="1875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Identify and analyze potential security risks</a:t>
            </a:r>
            <a:endParaRPr lang="en-US" sz="1875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sp>
        <p:nvSpPr>
          <p:cNvPr id="11" name="Freeform 11" descr="preencoded.png"/>
          <p:cNvSpPr/>
          <p:nvPr/>
        </p:nvSpPr>
        <p:spPr>
          <a:xfrm>
            <a:off x="7712869" y="3755082"/>
            <a:ext cx="1221284" cy="1953965"/>
          </a:xfrm>
          <a:custGeom>
            <a:avLst/>
            <a:gdLst/>
            <a:ahLst/>
            <a:cxnLst/>
            <a:rect l="l" t="t" r="r" b="b"/>
            <a:pathLst>
              <a:path w="1221284" h="1953965">
                <a:moveTo>
                  <a:pt x="0" y="0"/>
                </a:moveTo>
                <a:lnTo>
                  <a:pt x="1221283" y="0"/>
                </a:lnTo>
                <a:lnTo>
                  <a:pt x="1221283" y="1953966"/>
                </a:lnTo>
                <a:lnTo>
                  <a:pt x="0" y="19539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1" b="-51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9300419" y="3970735"/>
            <a:ext cx="3053209" cy="410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Mitigation Planning</a:t>
            </a:r>
            <a:endParaRPr lang="en-US" sz="2375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300419" y="4422725"/>
            <a:ext cx="8132712" cy="495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0"/>
              </a:lnSpc>
            </a:pPr>
            <a:r>
              <a:rPr lang="en-US" sz="1875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Develop strategies to reduce identified risks</a:t>
            </a:r>
            <a:endParaRPr lang="en-US" sz="1875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sp>
        <p:nvSpPr>
          <p:cNvPr id="14" name="Freeform 14" descr="preencoded.png"/>
          <p:cNvSpPr/>
          <p:nvPr/>
        </p:nvSpPr>
        <p:spPr>
          <a:xfrm>
            <a:off x="7712869" y="5709048"/>
            <a:ext cx="1221284" cy="1953965"/>
          </a:xfrm>
          <a:custGeom>
            <a:avLst/>
            <a:gdLst/>
            <a:ahLst/>
            <a:cxnLst/>
            <a:rect l="l" t="t" r="r" b="b"/>
            <a:pathLst>
              <a:path w="1221284" h="1953965">
                <a:moveTo>
                  <a:pt x="0" y="0"/>
                </a:moveTo>
                <a:lnTo>
                  <a:pt x="1221283" y="0"/>
                </a:lnTo>
                <a:lnTo>
                  <a:pt x="1221283" y="1953964"/>
                </a:lnTo>
                <a:lnTo>
                  <a:pt x="0" y="19539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51" b="-51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9300419" y="5924699"/>
            <a:ext cx="3053209" cy="410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Implementation</a:t>
            </a:r>
            <a:endParaRPr lang="en-US" sz="2375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300419" y="6376690"/>
            <a:ext cx="8132712" cy="495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0"/>
              </a:lnSpc>
            </a:pPr>
            <a:r>
              <a:rPr lang="en-US" sz="1875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Put mitigation strategies into action</a:t>
            </a:r>
            <a:endParaRPr lang="en-US" sz="1875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sp>
        <p:nvSpPr>
          <p:cNvPr id="17" name="Freeform 17" descr="preencoded.png"/>
          <p:cNvSpPr/>
          <p:nvPr/>
        </p:nvSpPr>
        <p:spPr>
          <a:xfrm>
            <a:off x="7712869" y="7663011"/>
            <a:ext cx="1221284" cy="1953965"/>
          </a:xfrm>
          <a:custGeom>
            <a:avLst/>
            <a:gdLst/>
            <a:ahLst/>
            <a:cxnLst/>
            <a:rect l="l" t="t" r="r" b="b"/>
            <a:pathLst>
              <a:path w="1221284" h="1953965">
                <a:moveTo>
                  <a:pt x="0" y="0"/>
                </a:moveTo>
                <a:lnTo>
                  <a:pt x="1221283" y="0"/>
                </a:lnTo>
                <a:lnTo>
                  <a:pt x="1221283" y="1953965"/>
                </a:lnTo>
                <a:lnTo>
                  <a:pt x="0" y="19539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1" b="-51"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9300419" y="7878664"/>
            <a:ext cx="3053209" cy="410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00"/>
              </a:lnSpc>
            </a:pPr>
            <a:r>
              <a:rPr lang="en-US" sz="2375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Monitoring</a:t>
            </a:r>
            <a:endParaRPr lang="en-US" sz="2375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300419" y="8330654"/>
            <a:ext cx="8132712" cy="495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0"/>
              </a:lnSpc>
            </a:pPr>
            <a:r>
              <a:rPr lang="en-US" sz="1875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Continuously review and adjust risk management approach</a:t>
            </a:r>
            <a:endParaRPr lang="en-US" sz="1875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73E6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92238" y="1671935"/>
            <a:ext cx="9445526" cy="182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5"/>
              </a:lnSpc>
            </a:pPr>
            <a:r>
              <a:rPr lang="en-US" sz="5560">
                <a:solidFill>
                  <a:srgbClr val="1B1B27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Information Security Frameworks</a:t>
            </a:r>
            <a:endParaRPr lang="en-US" sz="5560">
              <a:solidFill>
                <a:srgbClr val="1B1B27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grpSp>
        <p:nvGrpSpPr>
          <p:cNvPr id="8" name="Group 8"/>
          <p:cNvGrpSpPr/>
          <p:nvPr/>
        </p:nvGrpSpPr>
        <p:grpSpPr>
          <a:xfrm rot="0">
            <a:off x="987475" y="3921472"/>
            <a:ext cx="9455051" cy="4641056"/>
            <a:chOff x="0" y="0"/>
            <a:chExt cx="12606735" cy="61880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606655" cy="6188075"/>
            </a:xfrm>
            <a:custGeom>
              <a:avLst/>
              <a:gdLst/>
              <a:ahLst/>
              <a:cxnLst/>
              <a:rect l="l" t="t" r="r" b="b"/>
              <a:pathLst>
                <a:path w="12606655" h="6188075">
                  <a:moveTo>
                    <a:pt x="0" y="165100"/>
                  </a:moveTo>
                  <a:cubicBezTo>
                    <a:pt x="0" y="73914"/>
                    <a:pt x="74041" y="0"/>
                    <a:pt x="165227" y="0"/>
                  </a:cubicBezTo>
                  <a:lnTo>
                    <a:pt x="12441428" y="0"/>
                  </a:lnTo>
                  <a:lnTo>
                    <a:pt x="12441428" y="6350"/>
                  </a:lnTo>
                  <a:lnTo>
                    <a:pt x="12441428" y="0"/>
                  </a:lnTo>
                  <a:cubicBezTo>
                    <a:pt x="12532741" y="0"/>
                    <a:pt x="12606655" y="73914"/>
                    <a:pt x="12606655" y="165100"/>
                  </a:cubicBezTo>
                  <a:lnTo>
                    <a:pt x="12600305" y="165100"/>
                  </a:lnTo>
                  <a:lnTo>
                    <a:pt x="12606655" y="165100"/>
                  </a:lnTo>
                  <a:lnTo>
                    <a:pt x="12606655" y="6022975"/>
                  </a:lnTo>
                  <a:lnTo>
                    <a:pt x="12600305" y="6022975"/>
                  </a:lnTo>
                  <a:lnTo>
                    <a:pt x="12606655" y="6022975"/>
                  </a:lnTo>
                  <a:cubicBezTo>
                    <a:pt x="12606655" y="6114161"/>
                    <a:pt x="12532614" y="6188075"/>
                    <a:pt x="12441428" y="6188075"/>
                  </a:cubicBezTo>
                  <a:lnTo>
                    <a:pt x="12441428" y="6181725"/>
                  </a:lnTo>
                  <a:lnTo>
                    <a:pt x="12441428" y="6188075"/>
                  </a:lnTo>
                  <a:lnTo>
                    <a:pt x="165227" y="6188075"/>
                  </a:lnTo>
                  <a:lnTo>
                    <a:pt x="165227" y="6181725"/>
                  </a:lnTo>
                  <a:lnTo>
                    <a:pt x="165227" y="6188075"/>
                  </a:lnTo>
                  <a:cubicBezTo>
                    <a:pt x="73914" y="6188075"/>
                    <a:pt x="0" y="6114161"/>
                    <a:pt x="0" y="6022975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6022975"/>
                  </a:lnTo>
                  <a:lnTo>
                    <a:pt x="6350" y="6022975"/>
                  </a:lnTo>
                  <a:lnTo>
                    <a:pt x="12700" y="6022975"/>
                  </a:lnTo>
                  <a:cubicBezTo>
                    <a:pt x="12700" y="6107176"/>
                    <a:pt x="81026" y="6175375"/>
                    <a:pt x="165227" y="6175375"/>
                  </a:cubicBezTo>
                  <a:lnTo>
                    <a:pt x="12441428" y="6175375"/>
                  </a:lnTo>
                  <a:cubicBezTo>
                    <a:pt x="12525756" y="6175375"/>
                    <a:pt x="12593955" y="6107176"/>
                    <a:pt x="12593955" y="6022975"/>
                  </a:cubicBezTo>
                  <a:lnTo>
                    <a:pt x="12593955" y="165100"/>
                  </a:lnTo>
                  <a:cubicBezTo>
                    <a:pt x="12593955" y="80899"/>
                    <a:pt x="12525629" y="12700"/>
                    <a:pt x="12441428" y="12700"/>
                  </a:cubicBezTo>
                  <a:lnTo>
                    <a:pt x="165227" y="12700"/>
                  </a:lnTo>
                  <a:lnTo>
                    <a:pt x="165227" y="6350"/>
                  </a:lnTo>
                  <a:lnTo>
                    <a:pt x="165227" y="12700"/>
                  </a:lnTo>
                  <a:cubicBezTo>
                    <a:pt x="81026" y="12700"/>
                    <a:pt x="12700" y="80899"/>
                    <a:pt x="12700" y="165100"/>
                  </a:cubicBezTo>
                  <a:close/>
                </a:path>
              </a:pathLst>
            </a:custGeom>
            <a:solidFill>
              <a:srgbClr val="000000">
                <a:alpha val="7843"/>
              </a:srgbClr>
            </a:solidFill>
          </p:spPr>
        </p:sp>
      </p:grpSp>
      <p:grpSp>
        <p:nvGrpSpPr>
          <p:cNvPr id="10" name="Group 10"/>
          <p:cNvGrpSpPr/>
          <p:nvPr/>
        </p:nvGrpSpPr>
        <p:grpSpPr>
          <a:xfrm rot="0">
            <a:off x="1001762" y="3935760"/>
            <a:ext cx="9426476" cy="812899"/>
            <a:chOff x="0" y="0"/>
            <a:chExt cx="12568635" cy="108386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68682" cy="1083818"/>
            </a:xfrm>
            <a:custGeom>
              <a:avLst/>
              <a:gdLst/>
              <a:ahLst/>
              <a:cxnLst/>
              <a:rect l="l" t="t" r="r" b="b"/>
              <a:pathLst>
                <a:path w="12568682" h="1083818">
                  <a:moveTo>
                    <a:pt x="0" y="0"/>
                  </a:moveTo>
                  <a:lnTo>
                    <a:pt x="12568682" y="0"/>
                  </a:lnTo>
                  <a:lnTo>
                    <a:pt x="12568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285280" y="4010620"/>
            <a:ext cx="4141440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2185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Framework</a:t>
            </a:r>
            <a:endParaRPr lang="en-US" sz="2185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003280" y="4010620"/>
            <a:ext cx="4141440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2185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Key Features</a:t>
            </a:r>
            <a:endParaRPr lang="en-US" sz="2185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grpSp>
        <p:nvGrpSpPr>
          <p:cNvPr id="14" name="Group 14"/>
          <p:cNvGrpSpPr/>
          <p:nvPr/>
        </p:nvGrpSpPr>
        <p:grpSpPr>
          <a:xfrm rot="0">
            <a:off x="1001762" y="4748659"/>
            <a:ext cx="9426476" cy="1266528"/>
            <a:chOff x="0" y="0"/>
            <a:chExt cx="12568635" cy="168870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568682" cy="1688719"/>
            </a:xfrm>
            <a:custGeom>
              <a:avLst/>
              <a:gdLst/>
              <a:ahLst/>
              <a:cxnLst/>
              <a:rect l="l" t="t" r="r" b="b"/>
              <a:pathLst>
                <a:path w="12568682" h="1688719">
                  <a:moveTo>
                    <a:pt x="0" y="0"/>
                  </a:moveTo>
                  <a:lnTo>
                    <a:pt x="12568682" y="0"/>
                  </a:lnTo>
                  <a:lnTo>
                    <a:pt x="12568682" y="1688719"/>
                  </a:lnTo>
                  <a:lnTo>
                    <a:pt x="0" y="1688719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1285280" y="4823520"/>
            <a:ext cx="4141440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2185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ISO 27001</a:t>
            </a:r>
            <a:endParaRPr lang="en-US" sz="2185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003280" y="4823520"/>
            <a:ext cx="4141440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2185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ISMS establishment and maintenance</a:t>
            </a:r>
            <a:endParaRPr lang="en-US" sz="2185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grpSp>
        <p:nvGrpSpPr>
          <p:cNvPr id="18" name="Group 18"/>
          <p:cNvGrpSpPr/>
          <p:nvPr/>
        </p:nvGrpSpPr>
        <p:grpSpPr>
          <a:xfrm rot="0">
            <a:off x="1001762" y="6015186"/>
            <a:ext cx="9426476" cy="1266528"/>
            <a:chOff x="0" y="0"/>
            <a:chExt cx="12568635" cy="168870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568682" cy="1688719"/>
            </a:xfrm>
            <a:custGeom>
              <a:avLst/>
              <a:gdLst/>
              <a:ahLst/>
              <a:cxnLst/>
              <a:rect l="l" t="t" r="r" b="b"/>
              <a:pathLst>
                <a:path w="12568682" h="1688719">
                  <a:moveTo>
                    <a:pt x="0" y="0"/>
                  </a:moveTo>
                  <a:lnTo>
                    <a:pt x="12568682" y="0"/>
                  </a:lnTo>
                  <a:lnTo>
                    <a:pt x="12568682" y="1688719"/>
                  </a:lnTo>
                  <a:lnTo>
                    <a:pt x="0" y="1688719"/>
                  </a:lnTo>
                  <a:close/>
                </a:path>
              </a:pathLst>
            </a:custGeom>
            <a:solidFill>
              <a:srgbClr val="FFFFFF">
                <a:alpha val="3922"/>
              </a:srgbClr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285280" y="6090047"/>
            <a:ext cx="4141440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2185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NIST</a:t>
            </a:r>
            <a:endParaRPr lang="en-US" sz="2185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003280" y="6090047"/>
            <a:ext cx="4141440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2185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Identify, protect, detect, respond, recover</a:t>
            </a:r>
            <a:endParaRPr lang="en-US" sz="2185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grpSp>
        <p:nvGrpSpPr>
          <p:cNvPr id="22" name="Group 22"/>
          <p:cNvGrpSpPr/>
          <p:nvPr/>
        </p:nvGrpSpPr>
        <p:grpSpPr>
          <a:xfrm rot="0">
            <a:off x="1001762" y="7281714"/>
            <a:ext cx="9426476" cy="1266527"/>
            <a:chOff x="0" y="0"/>
            <a:chExt cx="12568635" cy="168870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568682" cy="1688719"/>
            </a:xfrm>
            <a:custGeom>
              <a:avLst/>
              <a:gdLst/>
              <a:ahLst/>
              <a:cxnLst/>
              <a:rect l="l" t="t" r="r" b="b"/>
              <a:pathLst>
                <a:path w="12568682" h="1688719">
                  <a:moveTo>
                    <a:pt x="0" y="0"/>
                  </a:moveTo>
                  <a:lnTo>
                    <a:pt x="12568682" y="0"/>
                  </a:lnTo>
                  <a:lnTo>
                    <a:pt x="12568682" y="1688719"/>
                  </a:lnTo>
                  <a:lnTo>
                    <a:pt x="0" y="1688719"/>
                  </a:lnTo>
                  <a:close/>
                </a:path>
              </a:pathLst>
            </a:custGeom>
            <a:solidFill>
              <a:srgbClr val="000000">
                <a:alpha val="3922"/>
              </a:srgbClr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1285280" y="7356574"/>
            <a:ext cx="4141440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2185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COBIT</a:t>
            </a:r>
            <a:endParaRPr lang="en-US" sz="2185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003280" y="7356574"/>
            <a:ext cx="4141440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2185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IT alignment with business goals</a:t>
            </a:r>
            <a:endParaRPr lang="en-US" sz="2185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73E6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7" name="Freeform 7" descr="preencoded.png"/>
          <p:cNvSpPr/>
          <p:nvPr/>
        </p:nvSpPr>
        <p:spPr>
          <a:xfrm>
            <a:off x="354360" y="531465"/>
            <a:ext cx="6149280" cy="9223921"/>
          </a:xfrm>
          <a:custGeom>
            <a:avLst/>
            <a:gdLst/>
            <a:ahLst/>
            <a:cxnLst/>
            <a:rect l="l" t="t" r="r" b="b"/>
            <a:pathLst>
              <a:path w="6149280" h="9223921">
                <a:moveTo>
                  <a:pt x="0" y="0"/>
                </a:moveTo>
                <a:lnTo>
                  <a:pt x="6149280" y="0"/>
                </a:lnTo>
                <a:lnTo>
                  <a:pt x="6149280" y="9223921"/>
                </a:lnTo>
                <a:lnTo>
                  <a:pt x="0" y="92239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9" b="-49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850237" y="1966466"/>
            <a:ext cx="9445526" cy="182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5"/>
              </a:lnSpc>
            </a:pPr>
            <a:r>
              <a:rPr lang="en-US" sz="5560">
                <a:solidFill>
                  <a:srgbClr val="1B1B27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Machine Learning in Security</a:t>
            </a:r>
            <a:endParaRPr lang="en-US" sz="5560">
              <a:solidFill>
                <a:srgbClr val="1B1B27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grpSp>
        <p:nvGrpSpPr>
          <p:cNvPr id="9" name="Group 9"/>
          <p:cNvGrpSpPr/>
          <p:nvPr/>
        </p:nvGrpSpPr>
        <p:grpSpPr>
          <a:xfrm rot="0">
            <a:off x="7845475" y="4216004"/>
            <a:ext cx="4590604" cy="2115890"/>
            <a:chOff x="0" y="0"/>
            <a:chExt cx="6120805" cy="2821187"/>
          </a:xfrm>
        </p:grpSpPr>
        <p:sp>
          <p:nvSpPr>
            <p:cNvPr id="10" name="Freeform 10"/>
            <p:cNvSpPr/>
            <p:nvPr/>
          </p:nvSpPr>
          <p:spPr>
            <a:xfrm>
              <a:off x="6350" y="6350"/>
              <a:ext cx="6108065" cy="2808478"/>
            </a:xfrm>
            <a:custGeom>
              <a:avLst/>
              <a:gdLst/>
              <a:ahLst/>
              <a:cxnLst/>
              <a:rect l="l" t="t" r="r" b="b"/>
              <a:pathLst>
                <a:path w="6108065" h="2808478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5948934" y="0"/>
                  </a:lnTo>
                  <a:cubicBezTo>
                    <a:pt x="6036818" y="0"/>
                    <a:pt x="6108065" y="71120"/>
                    <a:pt x="6108065" y="158750"/>
                  </a:cubicBezTo>
                  <a:lnTo>
                    <a:pt x="6108065" y="2649728"/>
                  </a:lnTo>
                  <a:cubicBezTo>
                    <a:pt x="6108065" y="2737485"/>
                    <a:pt x="6036818" y="2808478"/>
                    <a:pt x="5948934" y="2808478"/>
                  </a:cubicBezTo>
                  <a:lnTo>
                    <a:pt x="159131" y="2808478"/>
                  </a:lnTo>
                  <a:cubicBezTo>
                    <a:pt x="71247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D2DDF9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120765" cy="2821178"/>
            </a:xfrm>
            <a:custGeom>
              <a:avLst/>
              <a:gdLst/>
              <a:ahLst/>
              <a:cxnLst/>
              <a:rect l="l" t="t" r="r" b="b"/>
              <a:pathLst>
                <a:path w="6120765" h="2821178">
                  <a:moveTo>
                    <a:pt x="0" y="165100"/>
                  </a:moveTo>
                  <a:cubicBezTo>
                    <a:pt x="0" y="73914"/>
                    <a:pt x="74168" y="0"/>
                    <a:pt x="165481" y="0"/>
                  </a:cubicBezTo>
                  <a:lnTo>
                    <a:pt x="5955284" y="0"/>
                  </a:lnTo>
                  <a:lnTo>
                    <a:pt x="5955284" y="6350"/>
                  </a:lnTo>
                  <a:lnTo>
                    <a:pt x="5955284" y="0"/>
                  </a:lnTo>
                  <a:cubicBezTo>
                    <a:pt x="6046724" y="0"/>
                    <a:pt x="6120765" y="73914"/>
                    <a:pt x="6120765" y="165100"/>
                  </a:cubicBezTo>
                  <a:lnTo>
                    <a:pt x="6114415" y="165100"/>
                  </a:lnTo>
                  <a:lnTo>
                    <a:pt x="6120765" y="165100"/>
                  </a:lnTo>
                  <a:lnTo>
                    <a:pt x="6120765" y="2656078"/>
                  </a:lnTo>
                  <a:lnTo>
                    <a:pt x="6114415" y="2656078"/>
                  </a:lnTo>
                  <a:lnTo>
                    <a:pt x="6120765" y="2656078"/>
                  </a:lnTo>
                  <a:cubicBezTo>
                    <a:pt x="6120765" y="2747264"/>
                    <a:pt x="6046597" y="2821178"/>
                    <a:pt x="5955284" y="2821178"/>
                  </a:cubicBezTo>
                  <a:lnTo>
                    <a:pt x="5955284" y="2814828"/>
                  </a:lnTo>
                  <a:lnTo>
                    <a:pt x="5955284" y="2821178"/>
                  </a:lnTo>
                  <a:lnTo>
                    <a:pt x="165481" y="2821178"/>
                  </a:lnTo>
                  <a:lnTo>
                    <a:pt x="165481" y="2814828"/>
                  </a:lnTo>
                  <a:lnTo>
                    <a:pt x="165481" y="2821178"/>
                  </a:lnTo>
                  <a:cubicBezTo>
                    <a:pt x="74041" y="2821178"/>
                    <a:pt x="0" y="2747264"/>
                    <a:pt x="0" y="26560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56078"/>
                  </a:lnTo>
                  <a:lnTo>
                    <a:pt x="6350" y="2656078"/>
                  </a:lnTo>
                  <a:lnTo>
                    <a:pt x="12700" y="2656078"/>
                  </a:lnTo>
                  <a:cubicBezTo>
                    <a:pt x="12700" y="2740279"/>
                    <a:pt x="81153" y="2808478"/>
                    <a:pt x="165481" y="2808478"/>
                  </a:cubicBezTo>
                  <a:lnTo>
                    <a:pt x="5955284" y="2808478"/>
                  </a:lnTo>
                  <a:cubicBezTo>
                    <a:pt x="6039739" y="2808478"/>
                    <a:pt x="6108065" y="2740152"/>
                    <a:pt x="6108065" y="2656078"/>
                  </a:cubicBezTo>
                  <a:lnTo>
                    <a:pt x="6108065" y="165100"/>
                  </a:lnTo>
                  <a:cubicBezTo>
                    <a:pt x="6108065" y="80899"/>
                    <a:pt x="6039612" y="12700"/>
                    <a:pt x="5955284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B8C3DF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8143280" y="4475709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5"/>
              </a:lnSpc>
            </a:pPr>
            <a:r>
              <a:rPr lang="en-US" sz="2750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Prediction</a:t>
            </a:r>
            <a:endParaRPr lang="en-US" sz="2750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143280" y="5022056"/>
            <a:ext cx="3994994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2185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ML models predict potential vulnerabilities</a:t>
            </a:r>
            <a:endParaRPr lang="en-US" sz="2185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grpSp>
        <p:nvGrpSpPr>
          <p:cNvPr id="14" name="Group 14"/>
          <p:cNvGrpSpPr/>
          <p:nvPr/>
        </p:nvGrpSpPr>
        <p:grpSpPr>
          <a:xfrm rot="0">
            <a:off x="12710071" y="4216004"/>
            <a:ext cx="4590604" cy="2115890"/>
            <a:chOff x="0" y="0"/>
            <a:chExt cx="6120805" cy="2821187"/>
          </a:xfrm>
        </p:grpSpPr>
        <p:sp>
          <p:nvSpPr>
            <p:cNvPr id="15" name="Freeform 15"/>
            <p:cNvSpPr/>
            <p:nvPr/>
          </p:nvSpPr>
          <p:spPr>
            <a:xfrm>
              <a:off x="6350" y="6350"/>
              <a:ext cx="6108065" cy="2808478"/>
            </a:xfrm>
            <a:custGeom>
              <a:avLst/>
              <a:gdLst/>
              <a:ahLst/>
              <a:cxnLst/>
              <a:rect l="l" t="t" r="r" b="b"/>
              <a:pathLst>
                <a:path w="6108065" h="2808478">
                  <a:moveTo>
                    <a:pt x="0" y="158750"/>
                  </a:moveTo>
                  <a:cubicBezTo>
                    <a:pt x="0" y="71120"/>
                    <a:pt x="71247" y="0"/>
                    <a:pt x="159131" y="0"/>
                  </a:cubicBezTo>
                  <a:lnTo>
                    <a:pt x="5948934" y="0"/>
                  </a:lnTo>
                  <a:cubicBezTo>
                    <a:pt x="6036818" y="0"/>
                    <a:pt x="6108065" y="71120"/>
                    <a:pt x="6108065" y="158750"/>
                  </a:cubicBezTo>
                  <a:lnTo>
                    <a:pt x="6108065" y="2649728"/>
                  </a:lnTo>
                  <a:cubicBezTo>
                    <a:pt x="6108065" y="2737485"/>
                    <a:pt x="6036818" y="2808478"/>
                    <a:pt x="5948934" y="2808478"/>
                  </a:cubicBezTo>
                  <a:lnTo>
                    <a:pt x="159131" y="2808478"/>
                  </a:lnTo>
                  <a:cubicBezTo>
                    <a:pt x="71247" y="2808478"/>
                    <a:pt x="0" y="2737358"/>
                    <a:pt x="0" y="2649728"/>
                  </a:cubicBezTo>
                  <a:close/>
                </a:path>
              </a:pathLst>
            </a:custGeom>
            <a:solidFill>
              <a:srgbClr val="D2DDF9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6120765" cy="2821178"/>
            </a:xfrm>
            <a:custGeom>
              <a:avLst/>
              <a:gdLst/>
              <a:ahLst/>
              <a:cxnLst/>
              <a:rect l="l" t="t" r="r" b="b"/>
              <a:pathLst>
                <a:path w="6120765" h="2821178">
                  <a:moveTo>
                    <a:pt x="0" y="165100"/>
                  </a:moveTo>
                  <a:cubicBezTo>
                    <a:pt x="0" y="73914"/>
                    <a:pt x="74168" y="0"/>
                    <a:pt x="165481" y="0"/>
                  </a:cubicBezTo>
                  <a:lnTo>
                    <a:pt x="5955284" y="0"/>
                  </a:lnTo>
                  <a:lnTo>
                    <a:pt x="5955284" y="6350"/>
                  </a:lnTo>
                  <a:lnTo>
                    <a:pt x="5955284" y="0"/>
                  </a:lnTo>
                  <a:cubicBezTo>
                    <a:pt x="6046724" y="0"/>
                    <a:pt x="6120765" y="73914"/>
                    <a:pt x="6120765" y="165100"/>
                  </a:cubicBezTo>
                  <a:lnTo>
                    <a:pt x="6114415" y="165100"/>
                  </a:lnTo>
                  <a:lnTo>
                    <a:pt x="6120765" y="165100"/>
                  </a:lnTo>
                  <a:lnTo>
                    <a:pt x="6120765" y="2656078"/>
                  </a:lnTo>
                  <a:lnTo>
                    <a:pt x="6114415" y="2656078"/>
                  </a:lnTo>
                  <a:lnTo>
                    <a:pt x="6120765" y="2656078"/>
                  </a:lnTo>
                  <a:cubicBezTo>
                    <a:pt x="6120765" y="2747264"/>
                    <a:pt x="6046597" y="2821178"/>
                    <a:pt x="5955284" y="2821178"/>
                  </a:cubicBezTo>
                  <a:lnTo>
                    <a:pt x="5955284" y="2814828"/>
                  </a:lnTo>
                  <a:lnTo>
                    <a:pt x="5955284" y="2821178"/>
                  </a:lnTo>
                  <a:lnTo>
                    <a:pt x="165481" y="2821178"/>
                  </a:lnTo>
                  <a:lnTo>
                    <a:pt x="165481" y="2814828"/>
                  </a:lnTo>
                  <a:lnTo>
                    <a:pt x="165481" y="2821178"/>
                  </a:lnTo>
                  <a:cubicBezTo>
                    <a:pt x="74041" y="2821178"/>
                    <a:pt x="0" y="2747264"/>
                    <a:pt x="0" y="2656078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656078"/>
                  </a:lnTo>
                  <a:lnTo>
                    <a:pt x="6350" y="2656078"/>
                  </a:lnTo>
                  <a:lnTo>
                    <a:pt x="12700" y="2656078"/>
                  </a:lnTo>
                  <a:cubicBezTo>
                    <a:pt x="12700" y="2740279"/>
                    <a:pt x="81153" y="2808478"/>
                    <a:pt x="165481" y="2808478"/>
                  </a:cubicBezTo>
                  <a:lnTo>
                    <a:pt x="5955284" y="2808478"/>
                  </a:lnTo>
                  <a:cubicBezTo>
                    <a:pt x="6039739" y="2808478"/>
                    <a:pt x="6108065" y="2740152"/>
                    <a:pt x="6108065" y="2656078"/>
                  </a:cubicBezTo>
                  <a:lnTo>
                    <a:pt x="6108065" y="165100"/>
                  </a:lnTo>
                  <a:cubicBezTo>
                    <a:pt x="6108065" y="80899"/>
                    <a:pt x="6039612" y="12700"/>
                    <a:pt x="5955284" y="12700"/>
                  </a:cubicBezTo>
                  <a:lnTo>
                    <a:pt x="165481" y="12700"/>
                  </a:lnTo>
                  <a:lnTo>
                    <a:pt x="165481" y="6350"/>
                  </a:lnTo>
                  <a:lnTo>
                    <a:pt x="165481" y="12700"/>
                  </a:lnTo>
                  <a:cubicBezTo>
                    <a:pt x="81153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B8C3DF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3007876" y="4475709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5"/>
              </a:lnSpc>
            </a:pPr>
            <a:r>
              <a:rPr lang="en-US" sz="2750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Prioritization</a:t>
            </a:r>
            <a:endParaRPr lang="en-US" sz="2750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007876" y="5022056"/>
            <a:ext cx="3994994" cy="1012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2185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AI algorithms prioritize critical security issues</a:t>
            </a:r>
            <a:endParaRPr lang="en-US" sz="2185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grpSp>
        <p:nvGrpSpPr>
          <p:cNvPr id="19" name="Group 19"/>
          <p:cNvGrpSpPr/>
          <p:nvPr/>
        </p:nvGrpSpPr>
        <p:grpSpPr>
          <a:xfrm rot="0">
            <a:off x="7845475" y="6605885"/>
            <a:ext cx="9455051" cy="1662261"/>
            <a:chOff x="0" y="0"/>
            <a:chExt cx="12606735" cy="2216348"/>
          </a:xfrm>
        </p:grpSpPr>
        <p:sp>
          <p:nvSpPr>
            <p:cNvPr id="20" name="Freeform 20"/>
            <p:cNvSpPr/>
            <p:nvPr/>
          </p:nvSpPr>
          <p:spPr>
            <a:xfrm>
              <a:off x="6350" y="6350"/>
              <a:ext cx="12594082" cy="2203577"/>
            </a:xfrm>
            <a:custGeom>
              <a:avLst/>
              <a:gdLst/>
              <a:ahLst/>
              <a:cxnLst/>
              <a:rect l="l" t="t" r="r" b="b"/>
              <a:pathLst>
                <a:path w="12594082" h="2203577">
                  <a:moveTo>
                    <a:pt x="0" y="158750"/>
                  </a:moveTo>
                  <a:cubicBezTo>
                    <a:pt x="0" y="71120"/>
                    <a:pt x="71374" y="0"/>
                    <a:pt x="159512" y="0"/>
                  </a:cubicBezTo>
                  <a:lnTo>
                    <a:pt x="12434570" y="0"/>
                  </a:lnTo>
                  <a:cubicBezTo>
                    <a:pt x="12522708" y="0"/>
                    <a:pt x="12594082" y="71120"/>
                    <a:pt x="12594082" y="158750"/>
                  </a:cubicBezTo>
                  <a:lnTo>
                    <a:pt x="12594082" y="2044827"/>
                  </a:lnTo>
                  <a:cubicBezTo>
                    <a:pt x="12594082" y="2132457"/>
                    <a:pt x="12522708" y="2203577"/>
                    <a:pt x="12434570" y="2203577"/>
                  </a:cubicBezTo>
                  <a:lnTo>
                    <a:pt x="159512" y="2203577"/>
                  </a:lnTo>
                  <a:cubicBezTo>
                    <a:pt x="71374" y="2203577"/>
                    <a:pt x="0" y="2132457"/>
                    <a:pt x="0" y="2044827"/>
                  </a:cubicBezTo>
                  <a:close/>
                </a:path>
              </a:pathLst>
            </a:custGeom>
            <a:solidFill>
              <a:srgbClr val="D2DDF9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12606782" cy="2216277"/>
            </a:xfrm>
            <a:custGeom>
              <a:avLst/>
              <a:gdLst/>
              <a:ahLst/>
              <a:cxnLst/>
              <a:rect l="l" t="t" r="r" b="b"/>
              <a:pathLst>
                <a:path w="12606782" h="2216277">
                  <a:moveTo>
                    <a:pt x="0" y="165100"/>
                  </a:moveTo>
                  <a:cubicBezTo>
                    <a:pt x="0" y="73914"/>
                    <a:pt x="74295" y="0"/>
                    <a:pt x="165862" y="0"/>
                  </a:cubicBezTo>
                  <a:lnTo>
                    <a:pt x="12440920" y="0"/>
                  </a:lnTo>
                  <a:lnTo>
                    <a:pt x="12440920" y="6350"/>
                  </a:lnTo>
                  <a:lnTo>
                    <a:pt x="12440920" y="0"/>
                  </a:lnTo>
                  <a:cubicBezTo>
                    <a:pt x="12532487" y="0"/>
                    <a:pt x="12606782" y="73914"/>
                    <a:pt x="12606782" y="165100"/>
                  </a:cubicBezTo>
                  <a:lnTo>
                    <a:pt x="12600432" y="165100"/>
                  </a:lnTo>
                  <a:lnTo>
                    <a:pt x="12606782" y="165100"/>
                  </a:lnTo>
                  <a:lnTo>
                    <a:pt x="12606782" y="2051177"/>
                  </a:lnTo>
                  <a:lnTo>
                    <a:pt x="12600432" y="2051177"/>
                  </a:lnTo>
                  <a:lnTo>
                    <a:pt x="12606782" y="2051177"/>
                  </a:lnTo>
                  <a:cubicBezTo>
                    <a:pt x="12606782" y="2142363"/>
                    <a:pt x="12532487" y="2216277"/>
                    <a:pt x="12440920" y="2216277"/>
                  </a:cubicBezTo>
                  <a:lnTo>
                    <a:pt x="12440920" y="2209927"/>
                  </a:lnTo>
                  <a:lnTo>
                    <a:pt x="12440920" y="2216277"/>
                  </a:lnTo>
                  <a:lnTo>
                    <a:pt x="165862" y="2216277"/>
                  </a:lnTo>
                  <a:lnTo>
                    <a:pt x="165862" y="2209927"/>
                  </a:lnTo>
                  <a:lnTo>
                    <a:pt x="165862" y="2216277"/>
                  </a:lnTo>
                  <a:cubicBezTo>
                    <a:pt x="74295" y="2216277"/>
                    <a:pt x="0" y="2142363"/>
                    <a:pt x="0" y="2051177"/>
                  </a:cubicBezTo>
                  <a:lnTo>
                    <a:pt x="0" y="165100"/>
                  </a:lnTo>
                  <a:lnTo>
                    <a:pt x="6350" y="165100"/>
                  </a:lnTo>
                  <a:lnTo>
                    <a:pt x="0" y="165100"/>
                  </a:lnTo>
                  <a:moveTo>
                    <a:pt x="12700" y="165100"/>
                  </a:moveTo>
                  <a:lnTo>
                    <a:pt x="12700" y="2051177"/>
                  </a:lnTo>
                  <a:lnTo>
                    <a:pt x="6350" y="2051177"/>
                  </a:lnTo>
                  <a:lnTo>
                    <a:pt x="12700" y="2051177"/>
                  </a:lnTo>
                  <a:cubicBezTo>
                    <a:pt x="12700" y="2135378"/>
                    <a:pt x="81280" y="2203577"/>
                    <a:pt x="165862" y="2203577"/>
                  </a:cubicBezTo>
                  <a:lnTo>
                    <a:pt x="12440920" y="2203577"/>
                  </a:lnTo>
                  <a:cubicBezTo>
                    <a:pt x="12525501" y="2203577"/>
                    <a:pt x="12594082" y="2135251"/>
                    <a:pt x="12594082" y="2051177"/>
                  </a:cubicBezTo>
                  <a:lnTo>
                    <a:pt x="12594082" y="165100"/>
                  </a:lnTo>
                  <a:cubicBezTo>
                    <a:pt x="12594082" y="80899"/>
                    <a:pt x="12525501" y="12700"/>
                    <a:pt x="12440920" y="12700"/>
                  </a:cubicBezTo>
                  <a:lnTo>
                    <a:pt x="165862" y="12700"/>
                  </a:lnTo>
                  <a:lnTo>
                    <a:pt x="165862" y="6350"/>
                  </a:lnTo>
                  <a:lnTo>
                    <a:pt x="165862" y="12700"/>
                  </a:lnTo>
                  <a:cubicBezTo>
                    <a:pt x="81280" y="12700"/>
                    <a:pt x="12700" y="81026"/>
                    <a:pt x="12700" y="165100"/>
                  </a:cubicBezTo>
                  <a:close/>
                </a:path>
              </a:pathLst>
            </a:custGeom>
            <a:solidFill>
              <a:srgbClr val="B8C3DF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8143280" y="6865590"/>
            <a:ext cx="3544044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5"/>
              </a:lnSpc>
            </a:pPr>
            <a:r>
              <a:rPr lang="en-US" sz="2750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Optimization</a:t>
            </a:r>
            <a:endParaRPr lang="en-US" sz="2750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8143280" y="7411939"/>
            <a:ext cx="8859441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2185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ML optimizes resource allocation for security tasks</a:t>
            </a:r>
            <a:endParaRPr lang="en-US" sz="2185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5C73E6"/>
            </a:solidFill>
          </p:spPr>
        </p:sp>
      </p:grpSp>
      <p:grpSp>
        <p:nvGrpSpPr>
          <p:cNvPr id="4" name="Group 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9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92238" y="1195982"/>
            <a:ext cx="7088237" cy="94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5"/>
              </a:lnSpc>
            </a:pPr>
            <a:r>
              <a:rPr lang="en-US" sz="5560">
                <a:solidFill>
                  <a:srgbClr val="1B1B27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Case Studies</a:t>
            </a:r>
            <a:endParaRPr lang="en-US" sz="5560">
              <a:solidFill>
                <a:srgbClr val="1B1B27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sp>
        <p:nvSpPr>
          <p:cNvPr id="7" name="Freeform 7" descr="preencoded.png"/>
          <p:cNvSpPr/>
          <p:nvPr/>
        </p:nvSpPr>
        <p:spPr>
          <a:xfrm>
            <a:off x="992238" y="2706141"/>
            <a:ext cx="7939088" cy="4906715"/>
          </a:xfrm>
          <a:custGeom>
            <a:avLst/>
            <a:gdLst/>
            <a:ahLst/>
            <a:cxnLst/>
            <a:rect l="l" t="t" r="r" b="b"/>
            <a:pathLst>
              <a:path w="7939088" h="4906715">
                <a:moveTo>
                  <a:pt x="0" y="0"/>
                </a:moveTo>
                <a:lnTo>
                  <a:pt x="7939087" y="0"/>
                </a:lnTo>
                <a:lnTo>
                  <a:pt x="7939087" y="4906715"/>
                </a:lnTo>
                <a:lnTo>
                  <a:pt x="0" y="490671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43" r="-43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92238" y="7929116"/>
            <a:ext cx="4823072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5"/>
              </a:lnSpc>
            </a:pPr>
            <a:r>
              <a:rPr lang="en-US" sz="2750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Data Breach Consequences</a:t>
            </a:r>
            <a:endParaRPr lang="en-US" sz="2750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92238" y="8475464"/>
            <a:ext cx="7939088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2185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Lessons from Saudi Aramco, eBay, and Ashley Madison</a:t>
            </a:r>
            <a:endParaRPr lang="en-US" sz="2185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sp>
        <p:nvSpPr>
          <p:cNvPr id="10" name="Freeform 10" descr="preencoded.png"/>
          <p:cNvSpPr/>
          <p:nvPr/>
        </p:nvSpPr>
        <p:spPr>
          <a:xfrm>
            <a:off x="9356526" y="2706141"/>
            <a:ext cx="7939236" cy="4906715"/>
          </a:xfrm>
          <a:custGeom>
            <a:avLst/>
            <a:gdLst/>
            <a:ahLst/>
            <a:cxnLst/>
            <a:rect l="l" t="t" r="r" b="b"/>
            <a:pathLst>
              <a:path w="7939236" h="4906715">
                <a:moveTo>
                  <a:pt x="0" y="0"/>
                </a:moveTo>
                <a:lnTo>
                  <a:pt x="7939236" y="0"/>
                </a:lnTo>
                <a:lnTo>
                  <a:pt x="7939236" y="4906715"/>
                </a:lnTo>
                <a:lnTo>
                  <a:pt x="0" y="49067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" r="-42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356526" y="7929116"/>
            <a:ext cx="4875759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5"/>
              </a:lnSpc>
            </a:pPr>
            <a:r>
              <a:rPr lang="en-US" sz="2750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Strong Security Importance</a:t>
            </a:r>
            <a:endParaRPr lang="en-US" sz="2750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356526" y="8475464"/>
            <a:ext cx="7939236" cy="558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0"/>
              </a:lnSpc>
            </a:pPr>
            <a:r>
              <a:rPr lang="en-US" sz="2185">
                <a:solidFill>
                  <a:srgbClr val="404155"/>
                </a:solidFill>
                <a:latin typeface="Arimo" panose="020B0704020202020204"/>
                <a:ea typeface="Arimo" panose="020B0704020202020204"/>
                <a:cs typeface="Arimo" panose="020B0704020202020204"/>
                <a:sym typeface="Arimo" panose="020B0704020202020204"/>
              </a:rPr>
              <a:t>Highlighting the need for robust security measures</a:t>
            </a:r>
            <a:endParaRPr lang="en-US" sz="2185">
              <a:solidFill>
                <a:srgbClr val="404155"/>
              </a:solidFill>
              <a:latin typeface="Arimo" panose="020B0704020202020204"/>
              <a:ea typeface="Arimo" panose="020B0704020202020204"/>
              <a:cs typeface="Arimo" panose="020B0704020202020204"/>
              <a:sym typeface="Arimo" panose="020B070402020202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3022</Words>
  <Application>WPS Presentation</Application>
  <PresentationFormat>On-screen Show (4:3)</PresentationFormat>
  <Paragraphs>186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Arial</vt:lpstr>
      <vt:lpstr>SimSun</vt:lpstr>
      <vt:lpstr>Wingdings</vt:lpstr>
      <vt:lpstr>Arimo</vt:lpstr>
      <vt:lpstr>Calibri</vt:lpstr>
      <vt:lpstr>Helvetica Neue</vt:lpstr>
      <vt:lpstr>Microsoft YaHei</vt:lpstr>
      <vt:lpstr>汉仪旗黑</vt:lpstr>
      <vt:lpstr>Arial Unicode MS</vt:lpstr>
      <vt:lpstr>宋体-简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Enhancing-Information-Security (1).pptx</dc:title>
  <dc:creator/>
  <cp:lastModifiedBy>minahil azaz</cp:lastModifiedBy>
  <cp:revision>2</cp:revision>
  <dcterms:created xsi:type="dcterms:W3CDTF">2024-10-22T18:23:45Z</dcterms:created>
  <dcterms:modified xsi:type="dcterms:W3CDTF">2024-10-22T18:23:45Z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1A87A6904E29C4CCB1ED1767048DEA2F_42</vt:lpwstr>
  </property>
  <property fmtid="{D5CDD505-2E9C-101B-9397-08002B2CF9AE}" pid="3" name="KSOProductBuildVer">
    <vt:lpwstr>1033-6.10.1.8197</vt:lpwstr>
  </property>
</Properties>
</file>